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7.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69" r:id="rId3"/>
    <p:sldId id="261" r:id="rId4"/>
    <p:sldId id="262" r:id="rId5"/>
    <p:sldId id="263" r:id="rId6"/>
    <p:sldId id="271" r:id="rId7"/>
    <p:sldId id="272" r:id="rId8"/>
    <p:sldId id="264" r:id="rId9"/>
    <p:sldId id="273" r:id="rId10"/>
    <p:sldId id="278" r:id="rId11"/>
    <p:sldId id="275" r:id="rId12"/>
    <p:sldId id="276" r:id="rId13"/>
    <p:sldId id="277" r:id="rId14"/>
    <p:sldId id="274" r:id="rId15"/>
    <p:sldId id="265" r:id="rId16"/>
    <p:sldId id="268" r:id="rId17"/>
    <p:sldId id="267" r:id="rId1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9" d="100"/>
          <a:sy n="69" d="100"/>
        </p:scale>
        <p:origin x="780"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Class 2</c:v>
                </c:pt>
              </c:strCache>
            </c:strRef>
          </c:tx>
          <c:invertIfNegative val="0"/>
          <c:cat>
            <c:strRef>
              <c:f>Sheet1!$A$2:$A$5</c:f>
              <c:strCache>
                <c:ptCount val="2"/>
                <c:pt idx="0">
                  <c:v>Agree</c:v>
                </c:pt>
                <c:pt idx="1">
                  <c:v>Disagree</c:v>
                </c:pt>
              </c:strCache>
            </c:strRef>
          </c:cat>
          <c:val>
            <c:numRef>
              <c:f>Sheet1!$B$2:$B$5</c:f>
              <c:numCache>
                <c:formatCode>General</c:formatCode>
                <c:ptCount val="4"/>
                <c:pt idx="0">
                  <c:v>27</c:v>
                </c:pt>
                <c:pt idx="1">
                  <c:v>1</c:v>
                </c:pt>
              </c:numCache>
            </c:numRef>
          </c:val>
          <c:extLst>
            <c:ext xmlns:c16="http://schemas.microsoft.com/office/drawing/2014/chart" uri="{C3380CC4-5D6E-409C-BE32-E72D297353CC}">
              <c16:uniqueId val="{00000000-71FB-4E0E-9AAF-ACA251DB9D80}"/>
            </c:ext>
          </c:extLst>
        </c:ser>
        <c:ser>
          <c:idx val="1"/>
          <c:order val="1"/>
          <c:tx>
            <c:strRef>
              <c:f>Sheet1!$C$1</c:f>
              <c:strCache>
                <c:ptCount val="1"/>
                <c:pt idx="0">
                  <c:v>Class3</c:v>
                </c:pt>
              </c:strCache>
            </c:strRef>
          </c:tx>
          <c:invertIfNegative val="0"/>
          <c:cat>
            <c:strRef>
              <c:f>Sheet1!$A$2:$A$5</c:f>
              <c:strCache>
                <c:ptCount val="2"/>
                <c:pt idx="0">
                  <c:v>Agree</c:v>
                </c:pt>
                <c:pt idx="1">
                  <c:v>Disagree</c:v>
                </c:pt>
              </c:strCache>
            </c:strRef>
          </c:cat>
          <c:val>
            <c:numRef>
              <c:f>Sheet1!$C$2:$C$5</c:f>
              <c:numCache>
                <c:formatCode>General</c:formatCode>
                <c:ptCount val="4"/>
                <c:pt idx="0">
                  <c:v>27</c:v>
                </c:pt>
                <c:pt idx="1">
                  <c:v>2</c:v>
                </c:pt>
              </c:numCache>
            </c:numRef>
          </c:val>
          <c:extLst>
            <c:ext xmlns:c16="http://schemas.microsoft.com/office/drawing/2014/chart" uri="{C3380CC4-5D6E-409C-BE32-E72D297353CC}">
              <c16:uniqueId val="{00000001-71FB-4E0E-9AAF-ACA251DB9D80}"/>
            </c:ext>
          </c:extLst>
        </c:ser>
        <c:ser>
          <c:idx val="2"/>
          <c:order val="2"/>
          <c:tx>
            <c:strRef>
              <c:f>Sheet1!$D$1</c:f>
              <c:strCache>
                <c:ptCount val="1"/>
                <c:pt idx="0">
                  <c:v>Class 4</c:v>
                </c:pt>
              </c:strCache>
            </c:strRef>
          </c:tx>
          <c:invertIfNegative val="0"/>
          <c:cat>
            <c:strRef>
              <c:f>Sheet1!$A$2:$A$5</c:f>
              <c:strCache>
                <c:ptCount val="2"/>
                <c:pt idx="0">
                  <c:v>Agree</c:v>
                </c:pt>
                <c:pt idx="1">
                  <c:v>Disagree</c:v>
                </c:pt>
              </c:strCache>
            </c:strRef>
          </c:cat>
          <c:val>
            <c:numRef>
              <c:f>Sheet1!$D$2:$D$5</c:f>
              <c:numCache>
                <c:formatCode>General</c:formatCode>
                <c:ptCount val="4"/>
                <c:pt idx="0">
                  <c:v>31</c:v>
                </c:pt>
                <c:pt idx="1">
                  <c:v>0</c:v>
                </c:pt>
              </c:numCache>
            </c:numRef>
          </c:val>
          <c:extLst>
            <c:ext xmlns:c16="http://schemas.microsoft.com/office/drawing/2014/chart" uri="{C3380CC4-5D6E-409C-BE32-E72D297353CC}">
              <c16:uniqueId val="{00000002-71FB-4E0E-9AAF-ACA251DB9D80}"/>
            </c:ext>
          </c:extLst>
        </c:ser>
        <c:ser>
          <c:idx val="3"/>
          <c:order val="3"/>
          <c:tx>
            <c:strRef>
              <c:f>Sheet1!$E$1</c:f>
              <c:strCache>
                <c:ptCount val="1"/>
                <c:pt idx="0">
                  <c:v>Class 5</c:v>
                </c:pt>
              </c:strCache>
            </c:strRef>
          </c:tx>
          <c:invertIfNegative val="0"/>
          <c:cat>
            <c:strRef>
              <c:f>Sheet1!$A$2:$A$5</c:f>
              <c:strCache>
                <c:ptCount val="2"/>
                <c:pt idx="0">
                  <c:v>Agree</c:v>
                </c:pt>
                <c:pt idx="1">
                  <c:v>Disagree</c:v>
                </c:pt>
              </c:strCache>
            </c:strRef>
          </c:cat>
          <c:val>
            <c:numRef>
              <c:f>Sheet1!$E$2:$E$5</c:f>
              <c:numCache>
                <c:formatCode>General</c:formatCode>
                <c:ptCount val="4"/>
                <c:pt idx="0">
                  <c:v>26</c:v>
                </c:pt>
                <c:pt idx="1">
                  <c:v>2</c:v>
                </c:pt>
              </c:numCache>
            </c:numRef>
          </c:val>
          <c:extLst>
            <c:ext xmlns:c16="http://schemas.microsoft.com/office/drawing/2014/chart" uri="{C3380CC4-5D6E-409C-BE32-E72D297353CC}">
              <c16:uniqueId val="{00000003-71FB-4E0E-9AAF-ACA251DB9D80}"/>
            </c:ext>
          </c:extLst>
        </c:ser>
        <c:ser>
          <c:idx val="4"/>
          <c:order val="4"/>
          <c:tx>
            <c:strRef>
              <c:f>Sheet1!$F$1</c:f>
              <c:strCache>
                <c:ptCount val="1"/>
                <c:pt idx="0">
                  <c:v>Class 6</c:v>
                </c:pt>
              </c:strCache>
            </c:strRef>
          </c:tx>
          <c:invertIfNegative val="0"/>
          <c:cat>
            <c:strRef>
              <c:f>Sheet1!$A$2:$A$5</c:f>
              <c:strCache>
                <c:ptCount val="2"/>
                <c:pt idx="0">
                  <c:v>Agree</c:v>
                </c:pt>
                <c:pt idx="1">
                  <c:v>Disagree</c:v>
                </c:pt>
              </c:strCache>
            </c:strRef>
          </c:cat>
          <c:val>
            <c:numRef>
              <c:f>Sheet1!$F$2:$F$5</c:f>
              <c:numCache>
                <c:formatCode>General</c:formatCode>
                <c:ptCount val="4"/>
                <c:pt idx="0">
                  <c:v>24</c:v>
                </c:pt>
              </c:numCache>
            </c:numRef>
          </c:val>
          <c:extLst>
            <c:ext xmlns:c16="http://schemas.microsoft.com/office/drawing/2014/chart" uri="{C3380CC4-5D6E-409C-BE32-E72D297353CC}">
              <c16:uniqueId val="{00000000-BA09-432E-89EC-2BC93630D0AB}"/>
            </c:ext>
          </c:extLst>
        </c:ser>
        <c:dLbls>
          <c:showLegendKey val="0"/>
          <c:showVal val="0"/>
          <c:showCatName val="0"/>
          <c:showSerName val="0"/>
          <c:showPercent val="0"/>
          <c:showBubbleSize val="0"/>
        </c:dLbls>
        <c:gapWidth val="150"/>
        <c:axId val="38655488"/>
        <c:axId val="38657024"/>
      </c:barChart>
      <c:catAx>
        <c:axId val="38655488"/>
        <c:scaling>
          <c:orientation val="minMax"/>
        </c:scaling>
        <c:delete val="0"/>
        <c:axPos val="b"/>
        <c:numFmt formatCode="General" sourceLinked="0"/>
        <c:majorTickMark val="out"/>
        <c:minorTickMark val="none"/>
        <c:tickLblPos val="nextTo"/>
        <c:txPr>
          <a:bodyPr rot="-5400000" vert="horz"/>
          <a:lstStyle/>
          <a:p>
            <a:pPr>
              <a:defRPr/>
            </a:pPr>
            <a:endParaRPr lang="en-US"/>
          </a:p>
        </c:txPr>
        <c:crossAx val="38657024"/>
        <c:crosses val="autoZero"/>
        <c:auto val="1"/>
        <c:lblAlgn val="ctr"/>
        <c:lblOffset val="100"/>
        <c:noMultiLvlLbl val="0"/>
      </c:catAx>
      <c:valAx>
        <c:axId val="38657024"/>
        <c:scaling>
          <c:orientation val="minMax"/>
        </c:scaling>
        <c:delete val="0"/>
        <c:axPos val="l"/>
        <c:majorGridlines/>
        <c:numFmt formatCode="General" sourceLinked="1"/>
        <c:majorTickMark val="out"/>
        <c:minorTickMark val="none"/>
        <c:tickLblPos val="nextTo"/>
        <c:crossAx val="38655488"/>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Class 2</c:v>
                </c:pt>
              </c:strCache>
            </c:strRef>
          </c:tx>
          <c:invertIfNegative val="0"/>
          <c:cat>
            <c:strRef>
              <c:f>Sheet1!$A$2:$A$5</c:f>
              <c:strCache>
                <c:ptCount val="2"/>
                <c:pt idx="0">
                  <c:v>Agree</c:v>
                </c:pt>
                <c:pt idx="1">
                  <c:v>Disagree</c:v>
                </c:pt>
              </c:strCache>
            </c:strRef>
          </c:cat>
          <c:val>
            <c:numRef>
              <c:f>Sheet1!$B$2:$B$5</c:f>
              <c:numCache>
                <c:formatCode>General</c:formatCode>
                <c:ptCount val="4"/>
                <c:pt idx="0">
                  <c:v>27</c:v>
                </c:pt>
                <c:pt idx="1">
                  <c:v>1</c:v>
                </c:pt>
              </c:numCache>
            </c:numRef>
          </c:val>
          <c:extLst>
            <c:ext xmlns:c16="http://schemas.microsoft.com/office/drawing/2014/chart" uri="{C3380CC4-5D6E-409C-BE32-E72D297353CC}">
              <c16:uniqueId val="{00000000-CF66-4687-8A0D-F494E435938C}"/>
            </c:ext>
          </c:extLst>
        </c:ser>
        <c:ser>
          <c:idx val="1"/>
          <c:order val="1"/>
          <c:tx>
            <c:strRef>
              <c:f>Sheet1!$C$1</c:f>
              <c:strCache>
                <c:ptCount val="1"/>
                <c:pt idx="0">
                  <c:v>Class 3</c:v>
                </c:pt>
              </c:strCache>
            </c:strRef>
          </c:tx>
          <c:invertIfNegative val="0"/>
          <c:cat>
            <c:strRef>
              <c:f>Sheet1!$A$2:$A$5</c:f>
              <c:strCache>
                <c:ptCount val="2"/>
                <c:pt idx="0">
                  <c:v>Agree</c:v>
                </c:pt>
                <c:pt idx="1">
                  <c:v>Disagree</c:v>
                </c:pt>
              </c:strCache>
            </c:strRef>
          </c:cat>
          <c:val>
            <c:numRef>
              <c:f>Sheet1!$C$2:$C$5</c:f>
              <c:numCache>
                <c:formatCode>General</c:formatCode>
                <c:ptCount val="4"/>
                <c:pt idx="0">
                  <c:v>28</c:v>
                </c:pt>
                <c:pt idx="1">
                  <c:v>0</c:v>
                </c:pt>
              </c:numCache>
            </c:numRef>
          </c:val>
          <c:extLst>
            <c:ext xmlns:c16="http://schemas.microsoft.com/office/drawing/2014/chart" uri="{C3380CC4-5D6E-409C-BE32-E72D297353CC}">
              <c16:uniqueId val="{00000001-CF66-4687-8A0D-F494E435938C}"/>
            </c:ext>
          </c:extLst>
        </c:ser>
        <c:ser>
          <c:idx val="2"/>
          <c:order val="2"/>
          <c:tx>
            <c:strRef>
              <c:f>Sheet1!$D$1</c:f>
              <c:strCache>
                <c:ptCount val="1"/>
                <c:pt idx="0">
                  <c:v>Class 4</c:v>
                </c:pt>
              </c:strCache>
            </c:strRef>
          </c:tx>
          <c:invertIfNegative val="0"/>
          <c:cat>
            <c:strRef>
              <c:f>Sheet1!$A$2:$A$5</c:f>
              <c:strCache>
                <c:ptCount val="2"/>
                <c:pt idx="0">
                  <c:v>Agree</c:v>
                </c:pt>
                <c:pt idx="1">
                  <c:v>Disagree</c:v>
                </c:pt>
              </c:strCache>
            </c:strRef>
          </c:cat>
          <c:val>
            <c:numRef>
              <c:f>Sheet1!$D$2:$D$5</c:f>
              <c:numCache>
                <c:formatCode>General</c:formatCode>
                <c:ptCount val="4"/>
                <c:pt idx="0">
                  <c:v>30</c:v>
                </c:pt>
                <c:pt idx="1">
                  <c:v>1</c:v>
                </c:pt>
              </c:numCache>
            </c:numRef>
          </c:val>
          <c:extLst>
            <c:ext xmlns:c16="http://schemas.microsoft.com/office/drawing/2014/chart" uri="{C3380CC4-5D6E-409C-BE32-E72D297353CC}">
              <c16:uniqueId val="{00000002-CF66-4687-8A0D-F494E435938C}"/>
            </c:ext>
          </c:extLst>
        </c:ser>
        <c:ser>
          <c:idx val="3"/>
          <c:order val="3"/>
          <c:tx>
            <c:strRef>
              <c:f>Sheet1!$E$1</c:f>
              <c:strCache>
                <c:ptCount val="1"/>
                <c:pt idx="0">
                  <c:v>Class 5</c:v>
                </c:pt>
              </c:strCache>
            </c:strRef>
          </c:tx>
          <c:invertIfNegative val="0"/>
          <c:cat>
            <c:strRef>
              <c:f>Sheet1!$A$2:$A$5</c:f>
              <c:strCache>
                <c:ptCount val="2"/>
                <c:pt idx="0">
                  <c:v>Agree</c:v>
                </c:pt>
                <c:pt idx="1">
                  <c:v>Disagree</c:v>
                </c:pt>
              </c:strCache>
            </c:strRef>
          </c:cat>
          <c:val>
            <c:numRef>
              <c:f>Sheet1!$E$2:$E$5</c:f>
              <c:numCache>
                <c:formatCode>General</c:formatCode>
                <c:ptCount val="4"/>
                <c:pt idx="0">
                  <c:v>26</c:v>
                </c:pt>
                <c:pt idx="1">
                  <c:v>1</c:v>
                </c:pt>
              </c:numCache>
            </c:numRef>
          </c:val>
          <c:extLst>
            <c:ext xmlns:c16="http://schemas.microsoft.com/office/drawing/2014/chart" uri="{C3380CC4-5D6E-409C-BE32-E72D297353CC}">
              <c16:uniqueId val="{00000003-CF66-4687-8A0D-F494E435938C}"/>
            </c:ext>
          </c:extLst>
        </c:ser>
        <c:ser>
          <c:idx val="4"/>
          <c:order val="4"/>
          <c:tx>
            <c:strRef>
              <c:f>Sheet1!$F$1</c:f>
              <c:strCache>
                <c:ptCount val="1"/>
                <c:pt idx="0">
                  <c:v>Class 6</c:v>
                </c:pt>
              </c:strCache>
            </c:strRef>
          </c:tx>
          <c:invertIfNegative val="0"/>
          <c:cat>
            <c:strRef>
              <c:f>Sheet1!$A$2:$A$5</c:f>
              <c:strCache>
                <c:ptCount val="2"/>
                <c:pt idx="0">
                  <c:v>Agree</c:v>
                </c:pt>
                <c:pt idx="1">
                  <c:v>Disagree</c:v>
                </c:pt>
              </c:strCache>
            </c:strRef>
          </c:cat>
          <c:val>
            <c:numRef>
              <c:f>Sheet1!$F$2:$F$5</c:f>
              <c:numCache>
                <c:formatCode>General</c:formatCode>
                <c:ptCount val="4"/>
                <c:pt idx="0">
                  <c:v>29</c:v>
                </c:pt>
                <c:pt idx="1">
                  <c:v>1</c:v>
                </c:pt>
              </c:numCache>
            </c:numRef>
          </c:val>
          <c:extLst>
            <c:ext xmlns:c16="http://schemas.microsoft.com/office/drawing/2014/chart" uri="{C3380CC4-5D6E-409C-BE32-E72D297353CC}">
              <c16:uniqueId val="{00000000-BD20-4BF7-9268-BB3E3D21E03F}"/>
            </c:ext>
          </c:extLst>
        </c:ser>
        <c:dLbls>
          <c:showLegendKey val="0"/>
          <c:showVal val="0"/>
          <c:showCatName val="0"/>
          <c:showSerName val="0"/>
          <c:showPercent val="0"/>
          <c:showBubbleSize val="0"/>
        </c:dLbls>
        <c:gapWidth val="150"/>
        <c:axId val="38440320"/>
        <c:axId val="38442112"/>
      </c:barChart>
      <c:catAx>
        <c:axId val="38440320"/>
        <c:scaling>
          <c:orientation val="minMax"/>
        </c:scaling>
        <c:delete val="0"/>
        <c:axPos val="b"/>
        <c:numFmt formatCode="General" sourceLinked="0"/>
        <c:majorTickMark val="out"/>
        <c:minorTickMark val="none"/>
        <c:tickLblPos val="nextTo"/>
        <c:txPr>
          <a:bodyPr rot="-5400000" vert="horz"/>
          <a:lstStyle/>
          <a:p>
            <a:pPr>
              <a:defRPr/>
            </a:pPr>
            <a:endParaRPr lang="en-US"/>
          </a:p>
        </c:txPr>
        <c:crossAx val="38442112"/>
        <c:crosses val="autoZero"/>
        <c:auto val="1"/>
        <c:lblAlgn val="ctr"/>
        <c:lblOffset val="100"/>
        <c:noMultiLvlLbl val="0"/>
      </c:catAx>
      <c:valAx>
        <c:axId val="38442112"/>
        <c:scaling>
          <c:orientation val="minMax"/>
        </c:scaling>
        <c:delete val="0"/>
        <c:axPos val="l"/>
        <c:majorGridlines/>
        <c:numFmt formatCode="General" sourceLinked="1"/>
        <c:majorTickMark val="out"/>
        <c:minorTickMark val="none"/>
        <c:tickLblPos val="nextTo"/>
        <c:crossAx val="38440320"/>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Class 2</c:v>
                </c:pt>
              </c:strCache>
            </c:strRef>
          </c:tx>
          <c:invertIfNegative val="0"/>
          <c:cat>
            <c:strRef>
              <c:f>Sheet1!$A$2:$A$5</c:f>
              <c:strCache>
                <c:ptCount val="2"/>
                <c:pt idx="0">
                  <c:v>Agree</c:v>
                </c:pt>
                <c:pt idx="1">
                  <c:v>Disagree</c:v>
                </c:pt>
              </c:strCache>
            </c:strRef>
          </c:cat>
          <c:val>
            <c:numRef>
              <c:f>Sheet1!$B$2:$B$5</c:f>
              <c:numCache>
                <c:formatCode>General</c:formatCode>
                <c:ptCount val="4"/>
                <c:pt idx="0">
                  <c:v>28</c:v>
                </c:pt>
                <c:pt idx="1">
                  <c:v>0</c:v>
                </c:pt>
              </c:numCache>
            </c:numRef>
          </c:val>
          <c:extLst>
            <c:ext xmlns:c16="http://schemas.microsoft.com/office/drawing/2014/chart" uri="{C3380CC4-5D6E-409C-BE32-E72D297353CC}">
              <c16:uniqueId val="{00000000-151B-4893-8FF4-036E198BAECC}"/>
            </c:ext>
          </c:extLst>
        </c:ser>
        <c:ser>
          <c:idx val="1"/>
          <c:order val="1"/>
          <c:tx>
            <c:strRef>
              <c:f>Sheet1!$C$1</c:f>
              <c:strCache>
                <c:ptCount val="1"/>
                <c:pt idx="0">
                  <c:v>Class 3</c:v>
                </c:pt>
              </c:strCache>
            </c:strRef>
          </c:tx>
          <c:invertIfNegative val="0"/>
          <c:cat>
            <c:strRef>
              <c:f>Sheet1!$A$2:$A$5</c:f>
              <c:strCache>
                <c:ptCount val="2"/>
                <c:pt idx="0">
                  <c:v>Agree</c:v>
                </c:pt>
                <c:pt idx="1">
                  <c:v>Disagree</c:v>
                </c:pt>
              </c:strCache>
            </c:strRef>
          </c:cat>
          <c:val>
            <c:numRef>
              <c:f>Sheet1!$C$2:$C$5</c:f>
              <c:numCache>
                <c:formatCode>General</c:formatCode>
                <c:ptCount val="4"/>
                <c:pt idx="0">
                  <c:v>26</c:v>
                </c:pt>
                <c:pt idx="1">
                  <c:v>3</c:v>
                </c:pt>
              </c:numCache>
            </c:numRef>
          </c:val>
          <c:extLst>
            <c:ext xmlns:c16="http://schemas.microsoft.com/office/drawing/2014/chart" uri="{C3380CC4-5D6E-409C-BE32-E72D297353CC}">
              <c16:uniqueId val="{00000001-151B-4893-8FF4-036E198BAECC}"/>
            </c:ext>
          </c:extLst>
        </c:ser>
        <c:ser>
          <c:idx val="2"/>
          <c:order val="2"/>
          <c:tx>
            <c:strRef>
              <c:f>Sheet1!$D$1</c:f>
              <c:strCache>
                <c:ptCount val="1"/>
                <c:pt idx="0">
                  <c:v>Class 4</c:v>
                </c:pt>
              </c:strCache>
            </c:strRef>
          </c:tx>
          <c:invertIfNegative val="0"/>
          <c:cat>
            <c:strRef>
              <c:f>Sheet1!$A$2:$A$5</c:f>
              <c:strCache>
                <c:ptCount val="2"/>
                <c:pt idx="0">
                  <c:v>Agree</c:v>
                </c:pt>
                <c:pt idx="1">
                  <c:v>Disagree</c:v>
                </c:pt>
              </c:strCache>
            </c:strRef>
          </c:cat>
          <c:val>
            <c:numRef>
              <c:f>Sheet1!$D$2:$D$5</c:f>
              <c:numCache>
                <c:formatCode>General</c:formatCode>
                <c:ptCount val="4"/>
                <c:pt idx="0">
                  <c:v>30</c:v>
                </c:pt>
                <c:pt idx="1">
                  <c:v>1</c:v>
                </c:pt>
              </c:numCache>
            </c:numRef>
          </c:val>
          <c:extLst>
            <c:ext xmlns:c16="http://schemas.microsoft.com/office/drawing/2014/chart" uri="{C3380CC4-5D6E-409C-BE32-E72D297353CC}">
              <c16:uniqueId val="{00000002-151B-4893-8FF4-036E198BAECC}"/>
            </c:ext>
          </c:extLst>
        </c:ser>
        <c:ser>
          <c:idx val="3"/>
          <c:order val="3"/>
          <c:tx>
            <c:strRef>
              <c:f>Sheet1!$E$1</c:f>
              <c:strCache>
                <c:ptCount val="1"/>
                <c:pt idx="0">
                  <c:v>Class 5</c:v>
                </c:pt>
              </c:strCache>
            </c:strRef>
          </c:tx>
          <c:invertIfNegative val="0"/>
          <c:cat>
            <c:strRef>
              <c:f>Sheet1!$A$2:$A$5</c:f>
              <c:strCache>
                <c:ptCount val="2"/>
                <c:pt idx="0">
                  <c:v>Agree</c:v>
                </c:pt>
                <c:pt idx="1">
                  <c:v>Disagree</c:v>
                </c:pt>
              </c:strCache>
            </c:strRef>
          </c:cat>
          <c:val>
            <c:numRef>
              <c:f>Sheet1!$E$2:$E$5</c:f>
              <c:numCache>
                <c:formatCode>General</c:formatCode>
                <c:ptCount val="4"/>
                <c:pt idx="0">
                  <c:v>24</c:v>
                </c:pt>
                <c:pt idx="1">
                  <c:v>3</c:v>
                </c:pt>
              </c:numCache>
            </c:numRef>
          </c:val>
          <c:extLst>
            <c:ext xmlns:c16="http://schemas.microsoft.com/office/drawing/2014/chart" uri="{C3380CC4-5D6E-409C-BE32-E72D297353CC}">
              <c16:uniqueId val="{00000003-151B-4893-8FF4-036E198BAECC}"/>
            </c:ext>
          </c:extLst>
        </c:ser>
        <c:ser>
          <c:idx val="4"/>
          <c:order val="4"/>
          <c:tx>
            <c:strRef>
              <c:f>Sheet1!$F$1</c:f>
              <c:strCache>
                <c:ptCount val="1"/>
                <c:pt idx="0">
                  <c:v>Class 6</c:v>
                </c:pt>
              </c:strCache>
            </c:strRef>
          </c:tx>
          <c:invertIfNegative val="0"/>
          <c:cat>
            <c:strRef>
              <c:f>Sheet1!$A$2:$A$5</c:f>
              <c:strCache>
                <c:ptCount val="2"/>
                <c:pt idx="0">
                  <c:v>Agree</c:v>
                </c:pt>
                <c:pt idx="1">
                  <c:v>Disagree</c:v>
                </c:pt>
              </c:strCache>
            </c:strRef>
          </c:cat>
          <c:val>
            <c:numRef>
              <c:f>Sheet1!$F$2:$F$5</c:f>
              <c:numCache>
                <c:formatCode>General</c:formatCode>
                <c:ptCount val="4"/>
                <c:pt idx="0">
                  <c:v>20</c:v>
                </c:pt>
                <c:pt idx="1">
                  <c:v>1</c:v>
                </c:pt>
              </c:numCache>
            </c:numRef>
          </c:val>
          <c:extLst>
            <c:ext xmlns:c16="http://schemas.microsoft.com/office/drawing/2014/chart" uri="{C3380CC4-5D6E-409C-BE32-E72D297353CC}">
              <c16:uniqueId val="{00000004-151B-4893-8FF4-036E198BAECC}"/>
            </c:ext>
          </c:extLst>
        </c:ser>
        <c:dLbls>
          <c:showLegendKey val="0"/>
          <c:showVal val="0"/>
          <c:showCatName val="0"/>
          <c:showSerName val="0"/>
          <c:showPercent val="0"/>
          <c:showBubbleSize val="0"/>
        </c:dLbls>
        <c:gapWidth val="150"/>
        <c:axId val="115582464"/>
        <c:axId val="115584000"/>
      </c:barChart>
      <c:catAx>
        <c:axId val="115582464"/>
        <c:scaling>
          <c:orientation val="minMax"/>
        </c:scaling>
        <c:delete val="0"/>
        <c:axPos val="b"/>
        <c:numFmt formatCode="General" sourceLinked="0"/>
        <c:majorTickMark val="out"/>
        <c:minorTickMark val="none"/>
        <c:tickLblPos val="nextTo"/>
        <c:txPr>
          <a:bodyPr rot="-5400000" vert="horz"/>
          <a:lstStyle/>
          <a:p>
            <a:pPr>
              <a:defRPr/>
            </a:pPr>
            <a:endParaRPr lang="en-US"/>
          </a:p>
        </c:txPr>
        <c:crossAx val="115584000"/>
        <c:crosses val="autoZero"/>
        <c:auto val="1"/>
        <c:lblAlgn val="ctr"/>
        <c:lblOffset val="100"/>
        <c:noMultiLvlLbl val="0"/>
      </c:catAx>
      <c:valAx>
        <c:axId val="115584000"/>
        <c:scaling>
          <c:orientation val="minMax"/>
        </c:scaling>
        <c:delete val="0"/>
        <c:axPos val="l"/>
        <c:majorGridlines/>
        <c:numFmt formatCode="General" sourceLinked="1"/>
        <c:majorTickMark val="out"/>
        <c:minorTickMark val="none"/>
        <c:tickLblPos val="nextTo"/>
        <c:crossAx val="115582464"/>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Class 2</c:v>
                </c:pt>
              </c:strCache>
            </c:strRef>
          </c:tx>
          <c:invertIfNegative val="0"/>
          <c:cat>
            <c:strRef>
              <c:f>Sheet1!$A$2:$A$5</c:f>
              <c:strCache>
                <c:ptCount val="2"/>
                <c:pt idx="0">
                  <c:v>Agree</c:v>
                </c:pt>
                <c:pt idx="1">
                  <c:v>Disagree</c:v>
                </c:pt>
              </c:strCache>
            </c:strRef>
          </c:cat>
          <c:val>
            <c:numRef>
              <c:f>Sheet1!$B$2:$B$5</c:f>
              <c:numCache>
                <c:formatCode>General</c:formatCode>
                <c:ptCount val="4"/>
                <c:pt idx="0">
                  <c:v>28</c:v>
                </c:pt>
                <c:pt idx="1">
                  <c:v>0</c:v>
                </c:pt>
              </c:numCache>
            </c:numRef>
          </c:val>
          <c:extLst>
            <c:ext xmlns:c16="http://schemas.microsoft.com/office/drawing/2014/chart" uri="{C3380CC4-5D6E-409C-BE32-E72D297353CC}">
              <c16:uniqueId val="{00000000-6ADF-48BB-886D-059ED40EB328}"/>
            </c:ext>
          </c:extLst>
        </c:ser>
        <c:ser>
          <c:idx val="1"/>
          <c:order val="1"/>
          <c:tx>
            <c:strRef>
              <c:f>Sheet1!$C$1</c:f>
              <c:strCache>
                <c:ptCount val="1"/>
                <c:pt idx="0">
                  <c:v>Class 3</c:v>
                </c:pt>
              </c:strCache>
            </c:strRef>
          </c:tx>
          <c:invertIfNegative val="0"/>
          <c:cat>
            <c:strRef>
              <c:f>Sheet1!$A$2:$A$5</c:f>
              <c:strCache>
                <c:ptCount val="2"/>
                <c:pt idx="0">
                  <c:v>Agree</c:v>
                </c:pt>
                <c:pt idx="1">
                  <c:v>Disagree</c:v>
                </c:pt>
              </c:strCache>
            </c:strRef>
          </c:cat>
          <c:val>
            <c:numRef>
              <c:f>Sheet1!$C$2:$C$5</c:f>
              <c:numCache>
                <c:formatCode>General</c:formatCode>
                <c:ptCount val="4"/>
                <c:pt idx="0">
                  <c:v>26</c:v>
                </c:pt>
                <c:pt idx="1">
                  <c:v>3</c:v>
                </c:pt>
              </c:numCache>
            </c:numRef>
          </c:val>
          <c:extLst>
            <c:ext xmlns:c16="http://schemas.microsoft.com/office/drawing/2014/chart" uri="{C3380CC4-5D6E-409C-BE32-E72D297353CC}">
              <c16:uniqueId val="{00000001-6ADF-48BB-886D-059ED40EB328}"/>
            </c:ext>
          </c:extLst>
        </c:ser>
        <c:ser>
          <c:idx val="2"/>
          <c:order val="2"/>
          <c:tx>
            <c:strRef>
              <c:f>Sheet1!$D$1</c:f>
              <c:strCache>
                <c:ptCount val="1"/>
                <c:pt idx="0">
                  <c:v>Class 4</c:v>
                </c:pt>
              </c:strCache>
            </c:strRef>
          </c:tx>
          <c:invertIfNegative val="0"/>
          <c:cat>
            <c:strRef>
              <c:f>Sheet1!$A$2:$A$5</c:f>
              <c:strCache>
                <c:ptCount val="2"/>
                <c:pt idx="0">
                  <c:v>Agree</c:v>
                </c:pt>
                <c:pt idx="1">
                  <c:v>Disagree</c:v>
                </c:pt>
              </c:strCache>
            </c:strRef>
          </c:cat>
          <c:val>
            <c:numRef>
              <c:f>Sheet1!$D$2:$D$5</c:f>
              <c:numCache>
                <c:formatCode>General</c:formatCode>
                <c:ptCount val="4"/>
                <c:pt idx="0">
                  <c:v>26</c:v>
                </c:pt>
                <c:pt idx="1">
                  <c:v>4</c:v>
                </c:pt>
              </c:numCache>
            </c:numRef>
          </c:val>
          <c:extLst>
            <c:ext xmlns:c16="http://schemas.microsoft.com/office/drawing/2014/chart" uri="{C3380CC4-5D6E-409C-BE32-E72D297353CC}">
              <c16:uniqueId val="{00000002-6ADF-48BB-886D-059ED40EB328}"/>
            </c:ext>
          </c:extLst>
        </c:ser>
        <c:ser>
          <c:idx val="3"/>
          <c:order val="3"/>
          <c:tx>
            <c:strRef>
              <c:f>Sheet1!$E$1</c:f>
              <c:strCache>
                <c:ptCount val="1"/>
                <c:pt idx="0">
                  <c:v>Class 5</c:v>
                </c:pt>
              </c:strCache>
            </c:strRef>
          </c:tx>
          <c:invertIfNegative val="0"/>
          <c:cat>
            <c:strRef>
              <c:f>Sheet1!$A$2:$A$5</c:f>
              <c:strCache>
                <c:ptCount val="2"/>
                <c:pt idx="0">
                  <c:v>Agree</c:v>
                </c:pt>
                <c:pt idx="1">
                  <c:v>Disagree</c:v>
                </c:pt>
              </c:strCache>
            </c:strRef>
          </c:cat>
          <c:val>
            <c:numRef>
              <c:f>Sheet1!$E$2:$E$5</c:f>
              <c:numCache>
                <c:formatCode>General</c:formatCode>
                <c:ptCount val="4"/>
                <c:pt idx="0">
                  <c:v>22</c:v>
                </c:pt>
                <c:pt idx="1">
                  <c:v>5</c:v>
                </c:pt>
              </c:numCache>
            </c:numRef>
          </c:val>
          <c:extLst>
            <c:ext xmlns:c16="http://schemas.microsoft.com/office/drawing/2014/chart" uri="{C3380CC4-5D6E-409C-BE32-E72D297353CC}">
              <c16:uniqueId val="{00000003-6ADF-48BB-886D-059ED40EB328}"/>
            </c:ext>
          </c:extLst>
        </c:ser>
        <c:ser>
          <c:idx val="4"/>
          <c:order val="4"/>
          <c:tx>
            <c:strRef>
              <c:f>Sheet1!$F$1</c:f>
              <c:strCache>
                <c:ptCount val="1"/>
                <c:pt idx="0">
                  <c:v>Class 6</c:v>
                </c:pt>
              </c:strCache>
            </c:strRef>
          </c:tx>
          <c:invertIfNegative val="0"/>
          <c:cat>
            <c:strRef>
              <c:f>Sheet1!$A$2:$A$5</c:f>
              <c:strCache>
                <c:ptCount val="2"/>
                <c:pt idx="0">
                  <c:v>Agree</c:v>
                </c:pt>
                <c:pt idx="1">
                  <c:v>Disagree</c:v>
                </c:pt>
              </c:strCache>
            </c:strRef>
          </c:cat>
          <c:val>
            <c:numRef>
              <c:f>Sheet1!$F$2:$F$5</c:f>
              <c:numCache>
                <c:formatCode>General</c:formatCode>
                <c:ptCount val="4"/>
                <c:pt idx="0">
                  <c:v>22</c:v>
                </c:pt>
                <c:pt idx="1">
                  <c:v>8</c:v>
                </c:pt>
              </c:numCache>
            </c:numRef>
          </c:val>
          <c:extLst>
            <c:ext xmlns:c16="http://schemas.microsoft.com/office/drawing/2014/chart" uri="{C3380CC4-5D6E-409C-BE32-E72D297353CC}">
              <c16:uniqueId val="{00000000-B842-4E82-8D4A-9906FCE65227}"/>
            </c:ext>
          </c:extLst>
        </c:ser>
        <c:dLbls>
          <c:showLegendKey val="0"/>
          <c:showVal val="0"/>
          <c:showCatName val="0"/>
          <c:showSerName val="0"/>
          <c:showPercent val="0"/>
          <c:showBubbleSize val="0"/>
        </c:dLbls>
        <c:gapWidth val="150"/>
        <c:axId val="115641728"/>
        <c:axId val="115647616"/>
      </c:barChart>
      <c:catAx>
        <c:axId val="115641728"/>
        <c:scaling>
          <c:orientation val="minMax"/>
        </c:scaling>
        <c:delete val="0"/>
        <c:axPos val="b"/>
        <c:numFmt formatCode="General" sourceLinked="0"/>
        <c:majorTickMark val="out"/>
        <c:minorTickMark val="none"/>
        <c:tickLblPos val="nextTo"/>
        <c:txPr>
          <a:bodyPr rot="-5400000" vert="horz"/>
          <a:lstStyle/>
          <a:p>
            <a:pPr>
              <a:defRPr/>
            </a:pPr>
            <a:endParaRPr lang="en-US"/>
          </a:p>
        </c:txPr>
        <c:crossAx val="115647616"/>
        <c:crosses val="autoZero"/>
        <c:auto val="1"/>
        <c:lblAlgn val="ctr"/>
        <c:lblOffset val="100"/>
        <c:noMultiLvlLbl val="0"/>
      </c:catAx>
      <c:valAx>
        <c:axId val="115647616"/>
        <c:scaling>
          <c:orientation val="minMax"/>
        </c:scaling>
        <c:delete val="0"/>
        <c:axPos val="l"/>
        <c:majorGridlines/>
        <c:numFmt formatCode="General" sourceLinked="1"/>
        <c:majorTickMark val="out"/>
        <c:minorTickMark val="none"/>
        <c:tickLblPos val="nextTo"/>
        <c:crossAx val="115641728"/>
        <c:crosses val="autoZero"/>
        <c:crossBetween val="between"/>
      </c:valAx>
    </c:plotArea>
    <c:legend>
      <c:legendPos val="r"/>
      <c:layout/>
      <c:overlay val="0"/>
    </c:legend>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5"/>
          </a:xfrm>
          <a:prstGeom prst="rect">
            <a:avLst/>
          </a:prstGeom>
        </p:spPr>
        <p:txBody>
          <a:bodyPr vert="horz" lIns="95561" tIns="47781" rIns="95561" bIns="47781" rtlCol="0"/>
          <a:lstStyle>
            <a:lvl1pPr algn="l">
              <a:defRPr sz="1300"/>
            </a:lvl1pPr>
          </a:lstStyle>
          <a:p>
            <a:endParaRPr lang="en-GB"/>
          </a:p>
        </p:txBody>
      </p:sp>
      <p:sp>
        <p:nvSpPr>
          <p:cNvPr id="3" name="Date Placeholder 2"/>
          <p:cNvSpPr>
            <a:spLocks noGrp="1"/>
          </p:cNvSpPr>
          <p:nvPr>
            <p:ph type="dt" idx="1"/>
          </p:nvPr>
        </p:nvSpPr>
        <p:spPr>
          <a:xfrm>
            <a:off x="3850443" y="0"/>
            <a:ext cx="2945659" cy="498055"/>
          </a:xfrm>
          <a:prstGeom prst="rect">
            <a:avLst/>
          </a:prstGeom>
        </p:spPr>
        <p:txBody>
          <a:bodyPr vert="horz" lIns="95561" tIns="47781" rIns="95561" bIns="47781" rtlCol="0"/>
          <a:lstStyle>
            <a:lvl1pPr algn="r">
              <a:defRPr sz="1300"/>
            </a:lvl1pPr>
          </a:lstStyle>
          <a:p>
            <a:fld id="{5170EBC6-E1D3-4E2C-85BA-10D5FD6D5D9B}" type="datetimeFigureOut">
              <a:rPr lang="en-GB" smtClean="0"/>
              <a:t>16/09/2019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5561" tIns="47781" rIns="95561" bIns="47781" rtlCol="0" anchor="ctr"/>
          <a:lstStyle/>
          <a:p>
            <a:endParaRPr lang="en-GB"/>
          </a:p>
        </p:txBody>
      </p:sp>
      <p:sp>
        <p:nvSpPr>
          <p:cNvPr id="5" name="Notes Placeholder 4"/>
          <p:cNvSpPr>
            <a:spLocks noGrp="1"/>
          </p:cNvSpPr>
          <p:nvPr>
            <p:ph type="body" sz="quarter" idx="3"/>
          </p:nvPr>
        </p:nvSpPr>
        <p:spPr>
          <a:xfrm>
            <a:off x="679768" y="4777195"/>
            <a:ext cx="5438140" cy="3908614"/>
          </a:xfrm>
          <a:prstGeom prst="rect">
            <a:avLst/>
          </a:prstGeom>
        </p:spPr>
        <p:txBody>
          <a:bodyPr vert="horz" lIns="95561" tIns="47781" rIns="95561" bIns="47781"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4"/>
          </a:xfrm>
          <a:prstGeom prst="rect">
            <a:avLst/>
          </a:prstGeom>
        </p:spPr>
        <p:txBody>
          <a:bodyPr vert="horz" lIns="95561" tIns="47781" rIns="95561" bIns="47781" rtlCol="0" anchor="b"/>
          <a:lstStyle>
            <a:lvl1pPr algn="l">
              <a:defRPr sz="1300"/>
            </a:lvl1pPr>
          </a:lstStyle>
          <a:p>
            <a:endParaRPr lang="en-GB"/>
          </a:p>
        </p:txBody>
      </p:sp>
      <p:sp>
        <p:nvSpPr>
          <p:cNvPr id="7" name="Slide Number Placeholder 6"/>
          <p:cNvSpPr>
            <a:spLocks noGrp="1"/>
          </p:cNvSpPr>
          <p:nvPr>
            <p:ph type="sldNum" sz="quarter" idx="5"/>
          </p:nvPr>
        </p:nvSpPr>
        <p:spPr>
          <a:xfrm>
            <a:off x="3850443" y="9428584"/>
            <a:ext cx="2945659" cy="498054"/>
          </a:xfrm>
          <a:prstGeom prst="rect">
            <a:avLst/>
          </a:prstGeom>
        </p:spPr>
        <p:txBody>
          <a:bodyPr vert="horz" lIns="95561" tIns="47781" rIns="95561" bIns="47781" rtlCol="0" anchor="b"/>
          <a:lstStyle>
            <a:lvl1pPr algn="r">
              <a:defRPr sz="1300"/>
            </a:lvl1pPr>
          </a:lstStyle>
          <a:p>
            <a:fld id="{53752434-CC0B-47B5-86DA-D2BD8618046D}" type="slidenum">
              <a:rPr lang="en-GB" smtClean="0"/>
              <a:t>‹#›</a:t>
            </a:fld>
            <a:endParaRPr lang="en-GB"/>
          </a:p>
        </p:txBody>
      </p:sp>
    </p:spTree>
    <p:extLst>
      <p:ext uri="{BB962C8B-B14F-4D97-AF65-F5344CB8AC3E}">
        <p14:creationId xmlns:p14="http://schemas.microsoft.com/office/powerpoint/2010/main" val="1911805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1</a:t>
            </a:fld>
            <a:endParaRPr lang="en-GB"/>
          </a:p>
        </p:txBody>
      </p:sp>
    </p:spTree>
    <p:extLst>
      <p:ext uri="{BB962C8B-B14F-4D97-AF65-F5344CB8AC3E}">
        <p14:creationId xmlns:p14="http://schemas.microsoft.com/office/powerpoint/2010/main" val="2293068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new meeting that we have set up.  </a:t>
            </a:r>
          </a:p>
          <a:p>
            <a:endParaRPr lang="en-GB" dirty="0" smtClean="0"/>
          </a:p>
          <a:p>
            <a:r>
              <a:rPr lang="en-GB" dirty="0" smtClean="0"/>
              <a:t>An opportunity for any parents</a:t>
            </a:r>
            <a:r>
              <a:rPr lang="en-GB" baseline="0" dirty="0" smtClean="0"/>
              <a:t> who want to </a:t>
            </a:r>
            <a:r>
              <a:rPr lang="en-GB" baseline="0" dirty="0" err="1" smtClean="0"/>
              <a:t>to</a:t>
            </a:r>
            <a:r>
              <a:rPr lang="en-GB" baseline="0" dirty="0" smtClean="0"/>
              <a:t> offer their ideas, advice and opinions and to ask questions.</a:t>
            </a:r>
          </a:p>
          <a:p>
            <a:endParaRPr lang="en-GB" baseline="0" dirty="0" smtClean="0"/>
          </a:p>
          <a:p>
            <a:r>
              <a:rPr lang="en-GB" baseline="0" dirty="0" smtClean="0"/>
              <a:t>Hopefully it will result in greater understanding between home and school and better outcomes for all out pupils.</a:t>
            </a:r>
            <a:endParaRPr lang="en-GB" dirty="0" smtClean="0"/>
          </a:p>
          <a:p>
            <a:r>
              <a:rPr lang="en-GB" dirty="0" smtClean="0"/>
              <a:t>At this stage do people feel that there is anything that we have omitted</a:t>
            </a:r>
            <a:r>
              <a:rPr lang="en-GB" baseline="0" dirty="0" smtClean="0"/>
              <a:t> from the aims or the protocol that was issued to parents in the newsletter.</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2</a:t>
            </a:fld>
            <a:endParaRPr lang="en-GB"/>
          </a:p>
        </p:txBody>
      </p:sp>
    </p:spTree>
    <p:extLst>
      <p:ext uri="{BB962C8B-B14F-4D97-AF65-F5344CB8AC3E}">
        <p14:creationId xmlns:p14="http://schemas.microsoft.com/office/powerpoint/2010/main" val="2868020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These</a:t>
            </a:r>
            <a:r>
              <a:rPr lang="en-GB" baseline="0" dirty="0" smtClean="0"/>
              <a:t> are the set of questions from the parent questionnaire.  There are some anomalies.  We believe that 14 people disagreeing with the second statement is too many and this needs to be addressed.  Need to investigate this further to see how this decision was arrived at.  We were aware of a variety of negative comments about the school being shared on social media which did not reflect the children that we see on a daily basis.</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3</a:t>
            </a:fld>
            <a:endParaRPr lang="en-GB"/>
          </a:p>
        </p:txBody>
      </p:sp>
    </p:spTree>
    <p:extLst>
      <p:ext uri="{BB962C8B-B14F-4D97-AF65-F5344CB8AC3E}">
        <p14:creationId xmlns:p14="http://schemas.microsoft.com/office/powerpoint/2010/main" val="38319331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of the positive comments that were made.</a:t>
            </a:r>
            <a:r>
              <a:rPr lang="en-GB" baseline="0" dirty="0" smtClean="0"/>
              <a:t>  These are the sorts of comments that reflect a positive environment in school and what we are hoping to achieve.</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4</a:t>
            </a:fld>
            <a:endParaRPr lang="en-GB"/>
          </a:p>
        </p:txBody>
      </p:sp>
    </p:spTree>
    <p:extLst>
      <p:ext uri="{BB962C8B-B14F-4D97-AF65-F5344CB8AC3E}">
        <p14:creationId xmlns:p14="http://schemas.microsoft.com/office/powerpoint/2010/main" val="39859217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Some of the negative comments.</a:t>
            </a:r>
            <a:r>
              <a:rPr lang="en-GB" baseline="0" dirty="0" smtClean="0"/>
              <a:t>  A very different school experience is described here.  </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5</a:t>
            </a:fld>
            <a:endParaRPr lang="en-GB"/>
          </a:p>
        </p:txBody>
      </p:sp>
    </p:spTree>
    <p:extLst>
      <p:ext uri="{BB962C8B-B14F-4D97-AF65-F5344CB8AC3E}">
        <p14:creationId xmlns:p14="http://schemas.microsoft.com/office/powerpoint/2010/main" val="41551126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 most recent</a:t>
            </a:r>
            <a:r>
              <a:rPr lang="en-GB" baseline="0" dirty="0" smtClean="0"/>
              <a:t> pupil questionnaire is relatively positive about the children’s experiences in school.  Same number of children 5 who would not talk to a grown up in school.  Only 4 pupils who feel unsafe.</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6</a:t>
            </a:fld>
            <a:endParaRPr lang="en-GB"/>
          </a:p>
        </p:txBody>
      </p:sp>
    </p:spTree>
    <p:extLst>
      <p:ext uri="{BB962C8B-B14F-4D97-AF65-F5344CB8AC3E}">
        <p14:creationId xmlns:p14="http://schemas.microsoft.com/office/powerpoint/2010/main" val="91614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It is acknowledged by children that not everyone remembers the rules all the time.   Sometimes children feel that being told to keep</a:t>
            </a:r>
            <a:r>
              <a:rPr lang="en-GB" baseline="0" dirty="0" smtClean="0"/>
              <a:t> away or another child being spoken to isn’t enough.</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7</a:t>
            </a:fld>
            <a:endParaRPr lang="en-GB"/>
          </a:p>
        </p:txBody>
      </p:sp>
    </p:spTree>
    <p:extLst>
      <p:ext uri="{BB962C8B-B14F-4D97-AF65-F5344CB8AC3E}">
        <p14:creationId xmlns:p14="http://schemas.microsoft.com/office/powerpoint/2010/main" val="4146175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All of us will have different perceptions of bullying because of our own experiences growing up.  It is a highly emotive and charged subject to consider.  5 minutes to complete brainstorm.  Somehow</a:t>
            </a:r>
            <a:r>
              <a:rPr lang="en-GB" baseline="0" dirty="0" smtClean="0"/>
              <a:t> we need to acknowledge a difference between hurtful or unkind behaviours and when that becomes bullying.  Children are learning how to socialise with other and how to treat others jut as they are learning English or geography.  Some learn quicker than others.  Need to distinguish between bullying and unkind behaviour.</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8</a:t>
            </a:fld>
            <a:endParaRPr lang="en-GB"/>
          </a:p>
        </p:txBody>
      </p:sp>
    </p:spTree>
    <p:extLst>
      <p:ext uri="{BB962C8B-B14F-4D97-AF65-F5344CB8AC3E}">
        <p14:creationId xmlns:p14="http://schemas.microsoft.com/office/powerpoint/2010/main" val="5769270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9</a:t>
            </a:fld>
            <a:endParaRPr lang="en-GB"/>
          </a:p>
        </p:txBody>
      </p:sp>
    </p:spTree>
    <p:extLst>
      <p:ext uri="{BB962C8B-B14F-4D97-AF65-F5344CB8AC3E}">
        <p14:creationId xmlns:p14="http://schemas.microsoft.com/office/powerpoint/2010/main" val="3523899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10</a:t>
            </a:fld>
            <a:endParaRPr lang="en-GB"/>
          </a:p>
        </p:txBody>
      </p:sp>
    </p:spTree>
    <p:extLst>
      <p:ext uri="{BB962C8B-B14F-4D97-AF65-F5344CB8AC3E}">
        <p14:creationId xmlns:p14="http://schemas.microsoft.com/office/powerpoint/2010/main" val="7549527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Need to distinguish between unkind behaviour and bullying.  Children who are frank and honest can sometimes be accused of bullying.</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11</a:t>
            </a:fld>
            <a:endParaRPr lang="en-GB"/>
          </a:p>
        </p:txBody>
      </p:sp>
    </p:spTree>
    <p:extLst>
      <p:ext uri="{BB962C8B-B14F-4D97-AF65-F5344CB8AC3E}">
        <p14:creationId xmlns:p14="http://schemas.microsoft.com/office/powerpoint/2010/main" val="328046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12</a:t>
            </a:fld>
            <a:endParaRPr lang="en-GB"/>
          </a:p>
        </p:txBody>
      </p:sp>
    </p:spTree>
    <p:extLst>
      <p:ext uri="{BB962C8B-B14F-4D97-AF65-F5344CB8AC3E}">
        <p14:creationId xmlns:p14="http://schemas.microsoft.com/office/powerpoint/2010/main" val="39913117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13</a:t>
            </a:fld>
            <a:endParaRPr lang="en-GB"/>
          </a:p>
        </p:txBody>
      </p:sp>
    </p:spTree>
    <p:extLst>
      <p:ext uri="{BB962C8B-B14F-4D97-AF65-F5344CB8AC3E}">
        <p14:creationId xmlns:p14="http://schemas.microsoft.com/office/powerpoint/2010/main" val="14182825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14</a:t>
            </a:fld>
            <a:endParaRPr lang="en-GB"/>
          </a:p>
        </p:txBody>
      </p:sp>
    </p:spTree>
    <p:extLst>
      <p:ext uri="{BB962C8B-B14F-4D97-AF65-F5344CB8AC3E}">
        <p14:creationId xmlns:p14="http://schemas.microsoft.com/office/powerpoint/2010/main" val="13644836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Our current school policy</a:t>
            </a:r>
            <a:r>
              <a:rPr lang="en-GB" baseline="0" dirty="0" smtClean="0"/>
              <a:t> was written to help to address some of the differences in opinion between parents regarding homework.  The current policy allows flexibility for parents with busy lives and </a:t>
            </a:r>
            <a:r>
              <a:rPr lang="en-GB" baseline="0" dirty="0" err="1" smtClean="0"/>
              <a:t>differeing</a:t>
            </a:r>
            <a:r>
              <a:rPr lang="en-GB" baseline="0" dirty="0" smtClean="0"/>
              <a:t> priorities decide how much or indeed how little homework they will require of their child.</a:t>
            </a:r>
          </a:p>
          <a:p>
            <a:r>
              <a:rPr lang="en-GB" baseline="0" dirty="0" smtClean="0"/>
              <a:t>It aimed to ensure that all subjects were valued and that children had time to follow their own interests and talents beyond the school day.</a:t>
            </a:r>
          </a:p>
          <a:p>
            <a:r>
              <a:rPr lang="en-GB" dirty="0" smtClean="0"/>
              <a:t>SLT were disappointed to read that some parents felt that there had been no feedback on the homework and that children therefore did not feel their efforts had been valued and this is something that we have taken back to teachers </a:t>
            </a:r>
            <a:endParaRPr lang="en-GB" dirty="0"/>
          </a:p>
        </p:txBody>
      </p:sp>
      <p:sp>
        <p:nvSpPr>
          <p:cNvPr id="4" name="Slide Number Placeholder 3"/>
          <p:cNvSpPr>
            <a:spLocks noGrp="1"/>
          </p:cNvSpPr>
          <p:nvPr>
            <p:ph type="sldNum" sz="quarter" idx="10"/>
          </p:nvPr>
        </p:nvSpPr>
        <p:spPr/>
        <p:txBody>
          <a:bodyPr/>
          <a:lstStyle/>
          <a:p>
            <a:fld id="{53752434-CC0B-47B5-86DA-D2BD8618046D}" type="slidenum">
              <a:rPr lang="en-GB" smtClean="0"/>
              <a:t>15</a:t>
            </a:fld>
            <a:endParaRPr lang="en-GB"/>
          </a:p>
        </p:txBody>
      </p:sp>
    </p:spTree>
    <p:extLst>
      <p:ext uri="{BB962C8B-B14F-4D97-AF65-F5344CB8AC3E}">
        <p14:creationId xmlns:p14="http://schemas.microsoft.com/office/powerpoint/2010/main" val="39433679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16</a:t>
            </a:fld>
            <a:endParaRPr lang="en-GB"/>
          </a:p>
        </p:txBody>
      </p:sp>
    </p:spTree>
    <p:extLst>
      <p:ext uri="{BB962C8B-B14F-4D97-AF65-F5344CB8AC3E}">
        <p14:creationId xmlns:p14="http://schemas.microsoft.com/office/powerpoint/2010/main" val="22751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3752434-CC0B-47B5-86DA-D2BD8618046D}" type="slidenum">
              <a:rPr lang="en-GB" smtClean="0"/>
              <a:t>17</a:t>
            </a:fld>
            <a:endParaRPr lang="en-GB"/>
          </a:p>
        </p:txBody>
      </p:sp>
    </p:spTree>
    <p:extLst>
      <p:ext uri="{BB962C8B-B14F-4D97-AF65-F5344CB8AC3E}">
        <p14:creationId xmlns:p14="http://schemas.microsoft.com/office/powerpoint/2010/main" val="41114874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4472632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5170978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77469577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180D9C4-A694-4CD3-B059-69555D53E5E1}" type="datetimeFigureOut">
              <a:rPr lang="en-GB" smtClean="0"/>
              <a:t>16/09/2019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17726840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180D9C4-A694-4CD3-B059-69555D53E5E1}" type="datetimeFigureOut">
              <a:rPr lang="en-GB" smtClean="0"/>
              <a:t>16/09/2019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114264632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80D9C4-A694-4CD3-B059-69555D53E5E1}" type="datetimeFigureOut">
              <a:rPr lang="en-GB" smtClean="0"/>
              <a:t>16/09/2019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6043637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0D9C4-A694-4CD3-B059-69555D53E5E1}" type="datetimeFigureOut">
              <a:rPr lang="en-GB" smtClean="0"/>
              <a:t>16/09/2019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266459424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180D9C4-A694-4CD3-B059-69555D53E5E1}" type="datetimeFigureOut">
              <a:rPr lang="en-GB" smtClean="0"/>
              <a:t>16/09/2019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21063702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180D9C4-A694-4CD3-B059-69555D53E5E1}" type="datetimeFigureOut">
              <a:rPr lang="en-GB" smtClean="0"/>
              <a:t>16/09/2019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41367922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6872563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8129942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293368156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1104223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14721919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39700568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180D9C4-A694-4CD3-B059-69555D53E5E1}" type="datetimeFigureOut">
              <a:rPr lang="en-GB" smtClean="0"/>
              <a:t>16/09/2019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BF179-82D3-4BEF-94E8-1905BC036942}" type="slidenum">
              <a:rPr lang="en-GB" smtClean="0"/>
              <a:t>‹#›</a:t>
            </a:fld>
            <a:endParaRPr lang="en-GB"/>
          </a:p>
        </p:txBody>
      </p:sp>
    </p:spTree>
    <p:extLst>
      <p:ext uri="{BB962C8B-B14F-4D97-AF65-F5344CB8AC3E}">
        <p14:creationId xmlns:p14="http://schemas.microsoft.com/office/powerpoint/2010/main" val="5030323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180D9C4-A694-4CD3-B059-69555D53E5E1}" type="datetimeFigureOut">
              <a:rPr lang="en-GB" smtClean="0"/>
              <a:t>16/09/2019</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89BF179-82D3-4BEF-94E8-1905BC036942}" type="slidenum">
              <a:rPr lang="en-GB" smtClean="0"/>
              <a:t>‹#›</a:t>
            </a:fld>
            <a:endParaRPr lang="en-GB"/>
          </a:p>
        </p:txBody>
      </p:sp>
    </p:spTree>
    <p:extLst>
      <p:ext uri="{BB962C8B-B14F-4D97-AF65-F5344CB8AC3E}">
        <p14:creationId xmlns:p14="http://schemas.microsoft.com/office/powerpoint/2010/main" val="9240200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5.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Behaviour </a:t>
            </a:r>
            <a:r>
              <a:rPr lang="en-GB" smtClean="0"/>
              <a:t>and Bullying </a:t>
            </a:r>
            <a:br>
              <a:rPr lang="en-GB" smtClean="0"/>
            </a:br>
            <a:r>
              <a:rPr lang="en-GB" smtClean="0"/>
              <a:t> </a:t>
            </a:r>
            <a:r>
              <a:rPr lang="en-GB" dirty="0" smtClean="0"/>
              <a:t>St. Nicholas at Wade</a:t>
            </a:r>
            <a:endParaRPr lang="en-GB" dirty="0"/>
          </a:p>
        </p:txBody>
      </p:sp>
      <p:sp>
        <p:nvSpPr>
          <p:cNvPr id="3" name="Subtitle 2"/>
          <p:cNvSpPr>
            <a:spLocks noGrp="1"/>
          </p:cNvSpPr>
          <p:nvPr>
            <p:ph type="subTitle" idx="1"/>
          </p:nvPr>
        </p:nvSpPr>
        <p:spPr/>
        <p:txBody>
          <a:bodyPr/>
          <a:lstStyle/>
          <a:p>
            <a:r>
              <a:rPr lang="en-GB" dirty="0" smtClean="0"/>
              <a:t>Parent Forum 16</a:t>
            </a:r>
            <a:r>
              <a:rPr lang="en-GB" baseline="30000" dirty="0" smtClean="0"/>
              <a:t>th</a:t>
            </a:r>
            <a:r>
              <a:rPr lang="en-GB" dirty="0" smtClean="0"/>
              <a:t> September 2019</a:t>
            </a:r>
            <a:endParaRPr lang="en-GB" dirty="0"/>
          </a:p>
        </p:txBody>
      </p:sp>
    </p:spTree>
    <p:extLst>
      <p:ext uri="{BB962C8B-B14F-4D97-AF65-F5344CB8AC3E}">
        <p14:creationId xmlns:p14="http://schemas.microsoft.com/office/powerpoint/2010/main" val="18335408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Welcome to our Parent </a:t>
            </a:r>
            <a:r>
              <a:rPr lang="en-GB" dirty="0"/>
              <a:t>F</a:t>
            </a:r>
            <a:r>
              <a:rPr lang="en-GB" dirty="0" smtClean="0"/>
              <a:t>orum</a:t>
            </a:r>
            <a:endParaRPr lang="en-GB" dirty="0"/>
          </a:p>
        </p:txBody>
      </p:sp>
      <p:sp>
        <p:nvSpPr>
          <p:cNvPr id="4" name="Text Placeholder 3"/>
          <p:cNvSpPr>
            <a:spLocks noGrp="1"/>
          </p:cNvSpPr>
          <p:nvPr>
            <p:ph type="body" idx="1"/>
          </p:nvPr>
        </p:nvSpPr>
        <p:spPr/>
        <p:txBody>
          <a:bodyPr/>
          <a:lstStyle/>
          <a:p>
            <a:r>
              <a:rPr lang="en-GB" dirty="0" smtClean="0"/>
              <a:t>Aims</a:t>
            </a:r>
            <a:endParaRPr lang="en-GB" dirty="0"/>
          </a:p>
        </p:txBody>
      </p:sp>
      <p:sp>
        <p:nvSpPr>
          <p:cNvPr id="5" name="Content Placeholder 4"/>
          <p:cNvSpPr>
            <a:spLocks noGrp="1"/>
          </p:cNvSpPr>
          <p:nvPr>
            <p:ph sz="half" idx="2"/>
          </p:nvPr>
        </p:nvSpPr>
        <p:spPr/>
        <p:txBody>
          <a:bodyPr>
            <a:normAutofit fontScale="85000" lnSpcReduction="10000"/>
          </a:bodyPr>
          <a:lstStyle/>
          <a:p>
            <a:r>
              <a:rPr lang="en-GB" dirty="0"/>
              <a:t> To enhance links between home and school, giving parents and carers a better               understanding of their child’s education.</a:t>
            </a:r>
          </a:p>
          <a:p>
            <a:r>
              <a:rPr lang="en-GB" dirty="0"/>
              <a:t> To meet in a mutually supportive environment.</a:t>
            </a:r>
          </a:p>
          <a:p>
            <a:r>
              <a:rPr lang="en-GB" dirty="0" smtClean="0"/>
              <a:t>To </a:t>
            </a:r>
            <a:r>
              <a:rPr lang="en-GB" dirty="0"/>
              <a:t>seek the views of parents and develop stronger partnerships.</a:t>
            </a:r>
          </a:p>
          <a:p>
            <a:r>
              <a:rPr lang="en-GB" dirty="0" smtClean="0"/>
              <a:t>To </a:t>
            </a:r>
            <a:r>
              <a:rPr lang="en-GB" dirty="0"/>
              <a:t>assist the school leadership by commenting on new initiatives, drawing attention to  areas of concern and contributing to solutions.</a:t>
            </a:r>
          </a:p>
          <a:p>
            <a:r>
              <a:rPr lang="en-GB" dirty="0"/>
              <a:t> </a:t>
            </a:r>
          </a:p>
          <a:p>
            <a:endParaRPr lang="en-GB" dirty="0"/>
          </a:p>
        </p:txBody>
      </p:sp>
      <p:sp>
        <p:nvSpPr>
          <p:cNvPr id="6" name="Text Placeholder 5"/>
          <p:cNvSpPr>
            <a:spLocks noGrp="1"/>
          </p:cNvSpPr>
          <p:nvPr>
            <p:ph type="body" sz="quarter" idx="3"/>
          </p:nvPr>
        </p:nvSpPr>
        <p:spPr/>
        <p:txBody>
          <a:bodyPr/>
          <a:lstStyle/>
          <a:p>
            <a:r>
              <a:rPr lang="en-GB" dirty="0" smtClean="0"/>
              <a:t>Protocol</a:t>
            </a:r>
            <a:endParaRPr lang="en-GB" dirty="0"/>
          </a:p>
        </p:txBody>
      </p:sp>
      <p:sp>
        <p:nvSpPr>
          <p:cNvPr id="7" name="Content Placeholder 6"/>
          <p:cNvSpPr>
            <a:spLocks noGrp="1"/>
          </p:cNvSpPr>
          <p:nvPr>
            <p:ph sz="quarter" idx="4"/>
          </p:nvPr>
        </p:nvSpPr>
        <p:spPr/>
        <p:txBody>
          <a:bodyPr>
            <a:normAutofit/>
          </a:bodyPr>
          <a:lstStyle/>
          <a:p>
            <a:r>
              <a:rPr lang="en-GB" dirty="0" smtClean="0"/>
              <a:t>Everyone </a:t>
            </a:r>
            <a:r>
              <a:rPr lang="en-GB" dirty="0"/>
              <a:t>should remain respectful at all times towards each other </a:t>
            </a:r>
          </a:p>
          <a:p>
            <a:r>
              <a:rPr lang="en-GB" dirty="0" smtClean="0"/>
              <a:t>Discussions </a:t>
            </a:r>
            <a:r>
              <a:rPr lang="en-GB" dirty="0"/>
              <a:t>should be kept general and not specific to individual children/parents/teachers/non-teaching staff or Governors </a:t>
            </a:r>
          </a:p>
          <a:p>
            <a:r>
              <a:rPr lang="en-GB" dirty="0" smtClean="0"/>
              <a:t> </a:t>
            </a:r>
            <a:r>
              <a:rPr lang="en-GB" dirty="0"/>
              <a:t>Other people’s ideas should be valued </a:t>
            </a:r>
          </a:p>
          <a:p>
            <a:r>
              <a:rPr lang="en-GB" dirty="0"/>
              <a:t> </a:t>
            </a:r>
          </a:p>
          <a:p>
            <a:endParaRPr lang="en-GB" dirty="0"/>
          </a:p>
        </p:txBody>
      </p:sp>
    </p:spTree>
    <p:extLst>
      <p:ext uri="{BB962C8B-B14F-4D97-AF65-F5344CB8AC3E}">
        <p14:creationId xmlns:p14="http://schemas.microsoft.com/office/powerpoint/2010/main" val="291701968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Parent Questionnaire</a:t>
            </a:r>
            <a:endParaRPr lang="en-GB" dirty="0"/>
          </a:p>
        </p:txBody>
      </p:sp>
      <p:sp>
        <p:nvSpPr>
          <p:cNvPr id="10" name="Text Placeholder 9"/>
          <p:cNvSpPr>
            <a:spLocks noGrp="1"/>
          </p:cNvSpPr>
          <p:nvPr>
            <p:ph type="body" idx="1"/>
          </p:nvPr>
        </p:nvSpPr>
        <p:spPr>
          <a:xfrm>
            <a:off x="675745" y="1429664"/>
            <a:ext cx="4185623" cy="576262"/>
          </a:xfrm>
        </p:spPr>
        <p:txBody>
          <a:bodyPr/>
          <a:lstStyle/>
          <a:p>
            <a:r>
              <a:rPr lang="en-GB" dirty="0" smtClean="0">
                <a:solidFill>
                  <a:srgbClr val="92D050"/>
                </a:solidFill>
              </a:rPr>
              <a:t>Results</a:t>
            </a:r>
            <a:endParaRPr lang="en-GB" dirty="0">
              <a:solidFill>
                <a:srgbClr val="92D050"/>
              </a:solidFill>
            </a:endParaRPr>
          </a:p>
        </p:txBody>
      </p:sp>
      <p:sp>
        <p:nvSpPr>
          <p:cNvPr id="6" name="TextBox 5"/>
          <p:cNvSpPr txBox="1"/>
          <p:nvPr/>
        </p:nvSpPr>
        <p:spPr>
          <a:xfrm>
            <a:off x="773723" y="2110154"/>
            <a:ext cx="8009792" cy="4247317"/>
          </a:xfrm>
          <a:prstGeom prst="rect">
            <a:avLst/>
          </a:prstGeom>
          <a:noFill/>
        </p:spPr>
        <p:txBody>
          <a:bodyPr wrap="square" rtlCol="0">
            <a:spAutoFit/>
          </a:bodyPr>
          <a:lstStyle/>
          <a:p>
            <a:pPr marL="342900" indent="-342900">
              <a:buFont typeface="+mj-lt"/>
              <a:buAutoNum type="arabicParenR"/>
            </a:pPr>
            <a:r>
              <a:rPr lang="en-GB" dirty="0" smtClean="0"/>
              <a:t>The school works to ensure pupils are polite, considerate and well behaved.</a:t>
            </a:r>
          </a:p>
          <a:p>
            <a:r>
              <a:rPr lang="en-GB" dirty="0" smtClean="0">
                <a:solidFill>
                  <a:schemeClr val="accent4">
                    <a:lumMod val="75000"/>
                  </a:schemeClr>
                </a:solidFill>
              </a:rPr>
              <a:t>     </a:t>
            </a:r>
          </a:p>
          <a:p>
            <a:r>
              <a:rPr lang="en-GB" dirty="0">
                <a:solidFill>
                  <a:schemeClr val="accent4">
                    <a:lumMod val="75000"/>
                  </a:schemeClr>
                </a:solidFill>
              </a:rPr>
              <a:t>	</a:t>
            </a:r>
            <a:r>
              <a:rPr lang="en-GB" dirty="0" smtClean="0">
                <a:solidFill>
                  <a:schemeClr val="accent4">
                    <a:lumMod val="75000"/>
                  </a:schemeClr>
                </a:solidFill>
              </a:rPr>
              <a:t>Agree 65	     Disagree 5	    Don’t know 6</a:t>
            </a:r>
          </a:p>
          <a:p>
            <a:endParaRPr lang="en-GB" dirty="0">
              <a:solidFill>
                <a:schemeClr val="accent4">
                  <a:lumMod val="75000"/>
                </a:schemeClr>
              </a:solidFill>
            </a:endParaRPr>
          </a:p>
          <a:p>
            <a:r>
              <a:rPr lang="en-GB" dirty="0" smtClean="0"/>
              <a:t>2) Incidences of bullying and </a:t>
            </a:r>
            <a:r>
              <a:rPr lang="en-GB" dirty="0" err="1" smtClean="0"/>
              <a:t>rascism</a:t>
            </a:r>
            <a:r>
              <a:rPr lang="en-GB" dirty="0" smtClean="0"/>
              <a:t> are rare.</a:t>
            </a:r>
          </a:p>
          <a:p>
            <a:endParaRPr lang="en-GB" dirty="0"/>
          </a:p>
          <a:p>
            <a:r>
              <a:rPr lang="en-GB" dirty="0" smtClean="0"/>
              <a:t>	</a:t>
            </a:r>
            <a:r>
              <a:rPr lang="en-GB" dirty="0" smtClean="0">
                <a:solidFill>
                  <a:schemeClr val="accent4">
                    <a:lumMod val="75000"/>
                  </a:schemeClr>
                </a:solidFill>
              </a:rPr>
              <a:t>Agree 32		Disagree 14		Don’t know 30</a:t>
            </a:r>
          </a:p>
          <a:p>
            <a:endParaRPr lang="en-GB" dirty="0">
              <a:solidFill>
                <a:schemeClr val="accent4">
                  <a:lumMod val="75000"/>
                </a:schemeClr>
              </a:solidFill>
            </a:endParaRPr>
          </a:p>
          <a:p>
            <a:r>
              <a:rPr lang="en-GB" dirty="0" smtClean="0"/>
              <a:t>3) There are people in school my child would be happy to talk to with anxieties and concerns.</a:t>
            </a:r>
          </a:p>
          <a:p>
            <a:endParaRPr lang="en-GB" dirty="0">
              <a:solidFill>
                <a:schemeClr val="accent4">
                  <a:lumMod val="75000"/>
                </a:schemeClr>
              </a:solidFill>
            </a:endParaRPr>
          </a:p>
          <a:p>
            <a:r>
              <a:rPr lang="en-GB" dirty="0" smtClean="0">
                <a:solidFill>
                  <a:schemeClr val="accent4">
                    <a:lumMod val="75000"/>
                  </a:schemeClr>
                </a:solidFill>
              </a:rPr>
              <a:t>	Agree 55		Disagree 5		Don’t know 16  </a:t>
            </a:r>
            <a:endParaRPr lang="en-GB" dirty="0" smtClean="0"/>
          </a:p>
          <a:p>
            <a:endParaRPr lang="en-GB" dirty="0">
              <a:solidFill>
                <a:schemeClr val="accent4">
                  <a:lumMod val="75000"/>
                </a:schemeClr>
              </a:solidFill>
            </a:endParaRPr>
          </a:p>
          <a:p>
            <a:endParaRPr lang="en-GB" dirty="0">
              <a:solidFill>
                <a:schemeClr val="accent4">
                  <a:lumMod val="75000"/>
                </a:schemeClr>
              </a:solidFill>
            </a:endParaRPr>
          </a:p>
        </p:txBody>
      </p:sp>
    </p:spTree>
    <p:extLst>
      <p:ext uri="{BB962C8B-B14F-4D97-AF65-F5344CB8AC3E}">
        <p14:creationId xmlns:p14="http://schemas.microsoft.com/office/powerpoint/2010/main" val="15510003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smtClean="0"/>
              <a:t>Comments from parents</a:t>
            </a:r>
            <a:endParaRPr lang="en-GB" dirty="0"/>
          </a:p>
        </p:txBody>
      </p:sp>
      <p:sp>
        <p:nvSpPr>
          <p:cNvPr id="8" name="Content Placeholder 7"/>
          <p:cNvSpPr>
            <a:spLocks noGrp="1"/>
          </p:cNvSpPr>
          <p:nvPr>
            <p:ph idx="1"/>
          </p:nvPr>
        </p:nvSpPr>
        <p:spPr/>
        <p:txBody>
          <a:bodyPr/>
          <a:lstStyle/>
          <a:p>
            <a:r>
              <a:rPr lang="en-GB" dirty="0" smtClean="0"/>
              <a:t>“</a:t>
            </a:r>
            <a:r>
              <a:rPr lang="en-GB" dirty="0"/>
              <a:t>Kindness is actively encouraged by staff</a:t>
            </a:r>
            <a:r>
              <a:rPr lang="en-GB" dirty="0" smtClean="0"/>
              <a:t>.”</a:t>
            </a:r>
          </a:p>
          <a:p>
            <a:r>
              <a:rPr lang="en-GB" dirty="0" smtClean="0"/>
              <a:t>“We </a:t>
            </a:r>
            <a:r>
              <a:rPr lang="en-GB" dirty="0"/>
              <a:t>have not experienced any form of bullying or issues at the </a:t>
            </a:r>
            <a:r>
              <a:rPr lang="en-GB" dirty="0" smtClean="0"/>
              <a:t>school but </a:t>
            </a:r>
            <a:r>
              <a:rPr lang="en-GB" dirty="0"/>
              <a:t>I feel confident that if an issue was to arise it would be dealt with appropriately</a:t>
            </a:r>
            <a:r>
              <a:rPr lang="en-GB" dirty="0" smtClean="0"/>
              <a:t>.”</a:t>
            </a:r>
          </a:p>
          <a:p>
            <a:r>
              <a:rPr lang="en-GB" dirty="0" smtClean="0"/>
              <a:t>“</a:t>
            </a:r>
            <a:r>
              <a:rPr lang="en-GB" dirty="0"/>
              <a:t>Never had any outstanding issues or unresolved problems with </a:t>
            </a:r>
            <a:r>
              <a:rPr lang="en-GB" dirty="0" smtClean="0"/>
              <a:t>this.”</a:t>
            </a:r>
          </a:p>
          <a:p>
            <a:r>
              <a:rPr lang="en-GB" dirty="0" smtClean="0"/>
              <a:t>“</a:t>
            </a:r>
            <a:r>
              <a:rPr lang="en-GB" dirty="0"/>
              <a:t>My child has outstanding, invaluable </a:t>
            </a:r>
            <a:r>
              <a:rPr lang="en-GB" dirty="0" smtClean="0"/>
              <a:t>support”</a:t>
            </a:r>
          </a:p>
          <a:p>
            <a:r>
              <a:rPr lang="en-GB" dirty="0" smtClean="0"/>
              <a:t>“</a:t>
            </a:r>
            <a:r>
              <a:rPr lang="en-GB" dirty="0"/>
              <a:t>The staff are </a:t>
            </a:r>
            <a:r>
              <a:rPr lang="en-GB" dirty="0" smtClean="0"/>
              <a:t>welcoming </a:t>
            </a:r>
            <a:r>
              <a:rPr lang="en-GB" dirty="0"/>
              <a:t>and helpful in all </a:t>
            </a:r>
            <a:r>
              <a:rPr lang="en-GB" dirty="0" smtClean="0"/>
              <a:t>incidents.”</a:t>
            </a:r>
            <a:endParaRPr lang="en-GB" dirty="0"/>
          </a:p>
        </p:txBody>
      </p:sp>
    </p:spTree>
    <p:extLst>
      <p:ext uri="{BB962C8B-B14F-4D97-AF65-F5344CB8AC3E}">
        <p14:creationId xmlns:p14="http://schemas.microsoft.com/office/powerpoint/2010/main" val="30722825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Comments from parents</a:t>
            </a:r>
            <a:endParaRPr lang="en-GB" dirty="0"/>
          </a:p>
        </p:txBody>
      </p:sp>
      <p:sp>
        <p:nvSpPr>
          <p:cNvPr id="3" name="Content Placeholder 2"/>
          <p:cNvSpPr>
            <a:spLocks noGrp="1"/>
          </p:cNvSpPr>
          <p:nvPr>
            <p:ph idx="1"/>
          </p:nvPr>
        </p:nvSpPr>
        <p:spPr>
          <a:xfrm>
            <a:off x="677334" y="1413243"/>
            <a:ext cx="8596668" cy="4846880"/>
          </a:xfrm>
        </p:spPr>
        <p:txBody>
          <a:bodyPr>
            <a:normAutofit/>
          </a:bodyPr>
          <a:lstStyle/>
          <a:p>
            <a:r>
              <a:rPr lang="en-GB" dirty="0" smtClean="0"/>
              <a:t>“</a:t>
            </a:r>
            <a:r>
              <a:rPr lang="en-GB" dirty="0"/>
              <a:t>I think the bullying in school needs to be tackled more. There are a lot of parents who get involved and it shouldn’t come to this</a:t>
            </a:r>
            <a:r>
              <a:rPr lang="en-GB" dirty="0" smtClean="0"/>
              <a:t>.”</a:t>
            </a:r>
          </a:p>
          <a:p>
            <a:r>
              <a:rPr lang="en-GB" dirty="0" smtClean="0"/>
              <a:t>“Incidents </a:t>
            </a:r>
            <a:r>
              <a:rPr lang="en-GB" dirty="0"/>
              <a:t>are reported to break time/lunchtime staff who sweep them under the carpet. It takes many, many complaints from parents before bullying incidents are responded to and dealt with. Many children have left the school because bullying was not reprimanded</a:t>
            </a:r>
            <a:r>
              <a:rPr lang="en-GB" dirty="0" smtClean="0"/>
              <a:t>.”</a:t>
            </a:r>
          </a:p>
          <a:p>
            <a:r>
              <a:rPr lang="en-GB" dirty="0" smtClean="0"/>
              <a:t>“</a:t>
            </a:r>
            <a:r>
              <a:rPr lang="en-GB" dirty="0"/>
              <a:t>My child does not feel that they are listened to by staff if they report any incidents. Bullying is a problem in school</a:t>
            </a:r>
            <a:r>
              <a:rPr lang="en-GB" dirty="0" smtClean="0"/>
              <a:t>.”</a:t>
            </a:r>
          </a:p>
          <a:p>
            <a:r>
              <a:rPr lang="en-GB" dirty="0" smtClean="0"/>
              <a:t>“From </a:t>
            </a:r>
            <a:r>
              <a:rPr lang="en-GB" dirty="0"/>
              <a:t>my own experience and feedback from other parents is that bullying is not well-tackled and that the same pupils repeatedly bully other children. It's difficult to reassure your child when they are the victim of bullying when these problems are not well-addressed by the school</a:t>
            </a:r>
            <a:r>
              <a:rPr lang="en-GB" dirty="0" smtClean="0"/>
              <a:t>.”</a:t>
            </a:r>
          </a:p>
          <a:p>
            <a:r>
              <a:rPr lang="en-GB" dirty="0" smtClean="0"/>
              <a:t>“There </a:t>
            </a:r>
            <a:r>
              <a:rPr lang="en-GB" dirty="0"/>
              <a:t>is a bullying culture within the school however this is either not acknowledged by the </a:t>
            </a:r>
            <a:r>
              <a:rPr lang="en-GB" dirty="0" err="1"/>
              <a:t>Headteacher</a:t>
            </a:r>
            <a:r>
              <a:rPr lang="en-GB" dirty="0"/>
              <a:t> or she fails to address the matter appropriately</a:t>
            </a:r>
            <a:r>
              <a:rPr lang="en-GB" dirty="0" smtClean="0"/>
              <a:t>.”</a:t>
            </a:r>
            <a:endParaRPr lang="en-GB" dirty="0"/>
          </a:p>
        </p:txBody>
      </p:sp>
    </p:spTree>
    <p:extLst>
      <p:ext uri="{BB962C8B-B14F-4D97-AF65-F5344CB8AC3E}">
        <p14:creationId xmlns:p14="http://schemas.microsoft.com/office/powerpoint/2010/main" val="338320358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Pupil Questionnaire Results</a:t>
            </a:r>
            <a:endParaRPr lang="en-GB" dirty="0"/>
          </a:p>
        </p:txBody>
      </p:sp>
      <p:sp>
        <p:nvSpPr>
          <p:cNvPr id="3" name="Text Placeholder 2"/>
          <p:cNvSpPr>
            <a:spLocks noGrp="1"/>
          </p:cNvSpPr>
          <p:nvPr>
            <p:ph type="body" idx="1"/>
          </p:nvPr>
        </p:nvSpPr>
        <p:spPr/>
        <p:txBody>
          <a:bodyPr>
            <a:normAutofit fontScale="77500" lnSpcReduction="20000"/>
          </a:bodyPr>
          <a:lstStyle/>
          <a:p>
            <a:r>
              <a:rPr lang="en-GB" dirty="0" smtClean="0"/>
              <a:t>There are grown ups in school I can talk to if I feel unhappy.</a:t>
            </a:r>
            <a:endParaRPr lang="en-GB" dirty="0"/>
          </a:p>
        </p:txBody>
      </p:sp>
      <p:graphicFrame>
        <p:nvGraphicFramePr>
          <p:cNvPr id="9" name="Content Placeholder 7"/>
          <p:cNvGraphicFramePr>
            <a:graphicFrameLocks noGrp="1"/>
          </p:cNvGraphicFramePr>
          <p:nvPr>
            <p:ph sz="half" idx="2"/>
            <p:extLst>
              <p:ext uri="{D42A27DB-BD31-4B8C-83A1-F6EECF244321}">
                <p14:modId xmlns:p14="http://schemas.microsoft.com/office/powerpoint/2010/main" val="3137582975"/>
              </p:ext>
            </p:extLst>
          </p:nvPr>
        </p:nvGraphicFramePr>
        <p:xfrm>
          <a:off x="771770" y="2974976"/>
          <a:ext cx="3419475" cy="2835275"/>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4"/>
          <p:cNvSpPr>
            <a:spLocks noGrp="1"/>
          </p:cNvSpPr>
          <p:nvPr>
            <p:ph type="body" sz="quarter" idx="3"/>
          </p:nvPr>
        </p:nvSpPr>
        <p:spPr/>
        <p:txBody>
          <a:bodyPr>
            <a:normAutofit/>
          </a:bodyPr>
          <a:lstStyle/>
          <a:p>
            <a:r>
              <a:rPr lang="en-GB" dirty="0" smtClean="0"/>
              <a:t>I feel safe at school.</a:t>
            </a:r>
            <a:endParaRPr lang="en-GB" dirty="0"/>
          </a:p>
        </p:txBody>
      </p:sp>
      <p:graphicFrame>
        <p:nvGraphicFramePr>
          <p:cNvPr id="10" name="Content Placeholder 7"/>
          <p:cNvGraphicFramePr>
            <a:graphicFrameLocks noGrp="1"/>
          </p:cNvGraphicFramePr>
          <p:nvPr>
            <p:ph sz="quarter" idx="4"/>
            <p:extLst>
              <p:ext uri="{D42A27DB-BD31-4B8C-83A1-F6EECF244321}">
                <p14:modId xmlns:p14="http://schemas.microsoft.com/office/powerpoint/2010/main" val="3923608279"/>
              </p:ext>
            </p:extLst>
          </p:nvPr>
        </p:nvGraphicFramePr>
        <p:xfrm>
          <a:off x="5088383" y="2974976"/>
          <a:ext cx="3419475" cy="283527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96566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Pupil Questionnaire Results</a:t>
            </a:r>
            <a:endParaRPr lang="en-GB" dirty="0"/>
          </a:p>
        </p:txBody>
      </p:sp>
      <p:sp>
        <p:nvSpPr>
          <p:cNvPr id="3" name="Text Placeholder 2"/>
          <p:cNvSpPr>
            <a:spLocks noGrp="1"/>
          </p:cNvSpPr>
          <p:nvPr>
            <p:ph type="body" idx="1"/>
          </p:nvPr>
        </p:nvSpPr>
        <p:spPr/>
        <p:txBody>
          <a:bodyPr>
            <a:normAutofit fontScale="77500" lnSpcReduction="20000"/>
          </a:bodyPr>
          <a:lstStyle/>
          <a:p>
            <a:r>
              <a:rPr lang="en-GB" dirty="0" smtClean="0"/>
              <a:t>Most of us are polite and remember the rules</a:t>
            </a:r>
            <a:endParaRPr lang="en-GB" dirty="0"/>
          </a:p>
        </p:txBody>
      </p:sp>
      <p:graphicFrame>
        <p:nvGraphicFramePr>
          <p:cNvPr id="7" name="Content Placeholder 6"/>
          <p:cNvGraphicFramePr>
            <a:graphicFrameLocks noGrp="1"/>
          </p:cNvGraphicFramePr>
          <p:nvPr>
            <p:ph sz="half" idx="2"/>
            <p:extLst>
              <p:ext uri="{D42A27DB-BD31-4B8C-83A1-F6EECF244321}">
                <p14:modId xmlns:p14="http://schemas.microsoft.com/office/powerpoint/2010/main" val="1900804855"/>
              </p:ext>
            </p:extLst>
          </p:nvPr>
        </p:nvGraphicFramePr>
        <p:xfrm>
          <a:off x="798147" y="3071691"/>
          <a:ext cx="3419475" cy="2835275"/>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 Placeholder 4"/>
          <p:cNvSpPr>
            <a:spLocks noGrp="1"/>
          </p:cNvSpPr>
          <p:nvPr>
            <p:ph type="body" sz="quarter" idx="3"/>
          </p:nvPr>
        </p:nvSpPr>
        <p:spPr/>
        <p:txBody>
          <a:bodyPr>
            <a:normAutofit fontScale="77500" lnSpcReduction="20000"/>
          </a:bodyPr>
          <a:lstStyle/>
          <a:p>
            <a:r>
              <a:rPr lang="en-GB" dirty="0" smtClean="0"/>
              <a:t>Adults in school help if someone is being unkind.</a:t>
            </a:r>
            <a:endParaRPr lang="en-GB" dirty="0"/>
          </a:p>
        </p:txBody>
      </p:sp>
      <p:graphicFrame>
        <p:nvGraphicFramePr>
          <p:cNvPr id="8" name="Content Placeholder 7"/>
          <p:cNvGraphicFramePr>
            <a:graphicFrameLocks noGrp="1"/>
          </p:cNvGraphicFramePr>
          <p:nvPr>
            <p:ph sz="quarter" idx="4"/>
            <p:extLst>
              <p:ext uri="{D42A27DB-BD31-4B8C-83A1-F6EECF244321}">
                <p14:modId xmlns:p14="http://schemas.microsoft.com/office/powerpoint/2010/main" val="471855381"/>
              </p:ext>
            </p:extLst>
          </p:nvPr>
        </p:nvGraphicFramePr>
        <p:xfrm>
          <a:off x="5088383" y="2967828"/>
          <a:ext cx="3419475" cy="283527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2300477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bullying?</a:t>
            </a:r>
            <a:endParaRPr lang="en-GB" dirty="0"/>
          </a:p>
        </p:txBody>
      </p:sp>
      <p:sp>
        <p:nvSpPr>
          <p:cNvPr id="4" name="Cloud 3"/>
          <p:cNvSpPr/>
          <p:nvPr/>
        </p:nvSpPr>
        <p:spPr>
          <a:xfrm>
            <a:off x="3291840" y="2441448"/>
            <a:ext cx="4434840" cy="283464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4251960" y="3355848"/>
            <a:ext cx="2615184" cy="369332"/>
          </a:xfrm>
          <a:prstGeom prst="rect">
            <a:avLst/>
          </a:prstGeom>
          <a:noFill/>
        </p:spPr>
        <p:txBody>
          <a:bodyPr wrap="square" rtlCol="0">
            <a:spAutoFit/>
          </a:bodyPr>
          <a:lstStyle/>
          <a:p>
            <a:r>
              <a:rPr lang="en-GB" dirty="0" smtClean="0"/>
              <a:t>Bullying?</a:t>
            </a:r>
            <a:endParaRPr lang="en-GB" dirty="0"/>
          </a:p>
        </p:txBody>
      </p:sp>
      <p:cxnSp>
        <p:nvCxnSpPr>
          <p:cNvPr id="7" name="Straight Connector 6"/>
          <p:cNvCxnSpPr/>
          <p:nvPr/>
        </p:nvCxnSpPr>
        <p:spPr>
          <a:xfrm>
            <a:off x="2624328" y="2250440"/>
            <a:ext cx="1335024" cy="1105408"/>
          </a:xfrm>
          <a:prstGeom prst="line">
            <a:avLst/>
          </a:prstGeom>
        </p:spPr>
        <p:style>
          <a:lnRef idx="1">
            <a:schemeClr val="accent2"/>
          </a:lnRef>
          <a:fillRef idx="0">
            <a:schemeClr val="accent2"/>
          </a:fillRef>
          <a:effectRef idx="0">
            <a:schemeClr val="accent2"/>
          </a:effectRef>
          <a:fontRef idx="minor">
            <a:schemeClr val="tx1"/>
          </a:fontRef>
        </p:style>
      </p:cxnSp>
      <p:cxnSp>
        <p:nvCxnSpPr>
          <p:cNvPr id="8" name="Straight Connector 7"/>
          <p:cNvCxnSpPr/>
          <p:nvPr/>
        </p:nvCxnSpPr>
        <p:spPr>
          <a:xfrm flipV="1">
            <a:off x="2020824" y="4228592"/>
            <a:ext cx="1897380" cy="837184"/>
          </a:xfrm>
          <a:prstGeom prst="line">
            <a:avLst/>
          </a:prstGeom>
        </p:spPr>
        <p:style>
          <a:lnRef idx="1">
            <a:schemeClr val="accent2"/>
          </a:lnRef>
          <a:fillRef idx="0">
            <a:schemeClr val="accent2"/>
          </a:fillRef>
          <a:effectRef idx="0">
            <a:schemeClr val="accent2"/>
          </a:effectRef>
          <a:fontRef idx="minor">
            <a:schemeClr val="tx1"/>
          </a:fontRef>
        </p:style>
      </p:cxnSp>
      <p:cxnSp>
        <p:nvCxnSpPr>
          <p:cNvPr id="10" name="Straight Connector 9"/>
          <p:cNvCxnSpPr/>
          <p:nvPr/>
        </p:nvCxnSpPr>
        <p:spPr>
          <a:xfrm flipH="1">
            <a:off x="4975668" y="1633220"/>
            <a:ext cx="355284" cy="1360932"/>
          </a:xfrm>
          <a:prstGeom prst="line">
            <a:avLst/>
          </a:prstGeom>
        </p:spPr>
        <p:style>
          <a:lnRef idx="1">
            <a:schemeClr val="accent2"/>
          </a:lnRef>
          <a:fillRef idx="0">
            <a:schemeClr val="accent2"/>
          </a:fillRef>
          <a:effectRef idx="0">
            <a:schemeClr val="accent2"/>
          </a:effectRef>
          <a:fontRef idx="minor">
            <a:schemeClr val="tx1"/>
          </a:fontRef>
        </p:style>
      </p:cxnSp>
      <p:cxnSp>
        <p:nvCxnSpPr>
          <p:cNvPr id="12" name="Straight Connector 11"/>
          <p:cNvCxnSpPr/>
          <p:nvPr/>
        </p:nvCxnSpPr>
        <p:spPr>
          <a:xfrm flipV="1">
            <a:off x="7154514" y="1633220"/>
            <a:ext cx="1303686" cy="1489964"/>
          </a:xfrm>
          <a:prstGeom prst="line">
            <a:avLst/>
          </a:prstGeom>
        </p:spPr>
        <p:style>
          <a:lnRef idx="1">
            <a:schemeClr val="accent2"/>
          </a:lnRef>
          <a:fillRef idx="0">
            <a:schemeClr val="accent2"/>
          </a:fillRef>
          <a:effectRef idx="0">
            <a:schemeClr val="accent2"/>
          </a:effectRef>
          <a:fontRef idx="minor">
            <a:schemeClr val="tx1"/>
          </a:fontRef>
        </p:style>
      </p:cxnSp>
      <p:cxnSp>
        <p:nvCxnSpPr>
          <p:cNvPr id="14" name="Straight Connector 13"/>
          <p:cNvCxnSpPr/>
          <p:nvPr/>
        </p:nvCxnSpPr>
        <p:spPr>
          <a:xfrm>
            <a:off x="6757416" y="4532376"/>
            <a:ext cx="1335024" cy="1105408"/>
          </a:xfrm>
          <a:prstGeom prst="line">
            <a:avLst/>
          </a:prstGeom>
        </p:spPr>
        <p:style>
          <a:lnRef idx="1">
            <a:schemeClr val="accent2"/>
          </a:lnRef>
          <a:fillRef idx="0">
            <a:schemeClr val="accent2"/>
          </a:fillRef>
          <a:effectRef idx="0">
            <a:schemeClr val="accent2"/>
          </a:effectRef>
          <a:fontRef idx="minor">
            <a:schemeClr val="tx1"/>
          </a:fontRef>
        </p:style>
      </p:cxnSp>
      <p:cxnSp>
        <p:nvCxnSpPr>
          <p:cNvPr id="15" name="Straight Connector 14"/>
          <p:cNvCxnSpPr/>
          <p:nvPr/>
        </p:nvCxnSpPr>
        <p:spPr>
          <a:xfrm flipH="1">
            <a:off x="3694176" y="4723384"/>
            <a:ext cx="734106" cy="1063752"/>
          </a:xfrm>
          <a:prstGeom prst="line">
            <a:avLst/>
          </a:prstGeom>
        </p:spPr>
        <p:style>
          <a:lnRef idx="1">
            <a:schemeClr val="accent2"/>
          </a:lnRef>
          <a:fillRef idx="0">
            <a:schemeClr val="accent2"/>
          </a:fillRef>
          <a:effectRef idx="0">
            <a:schemeClr val="accent2"/>
          </a:effectRef>
          <a:fontRef idx="minor">
            <a:schemeClr val="tx1"/>
          </a:fontRef>
        </p:style>
      </p:cxnSp>
      <p:cxnSp>
        <p:nvCxnSpPr>
          <p:cNvPr id="17" name="Straight Connector 16"/>
          <p:cNvCxnSpPr/>
          <p:nvPr/>
        </p:nvCxnSpPr>
        <p:spPr>
          <a:xfrm>
            <a:off x="5511546" y="4723384"/>
            <a:ext cx="1335024" cy="1105408"/>
          </a:xfrm>
          <a:prstGeom prst="line">
            <a:avLst/>
          </a:prstGeom>
        </p:spPr>
        <p:style>
          <a:lnRef idx="1">
            <a:schemeClr val="accent2"/>
          </a:lnRef>
          <a:fillRef idx="0">
            <a:schemeClr val="accent2"/>
          </a:fillRef>
          <a:effectRef idx="0">
            <a:schemeClr val="accent2"/>
          </a:effectRef>
          <a:fontRef idx="minor">
            <a:schemeClr val="tx1"/>
          </a:fontRef>
        </p:style>
      </p:cxnSp>
      <p:cxnSp>
        <p:nvCxnSpPr>
          <p:cNvPr id="18" name="Straight Connector 17"/>
          <p:cNvCxnSpPr/>
          <p:nvPr/>
        </p:nvCxnSpPr>
        <p:spPr>
          <a:xfrm>
            <a:off x="6601968" y="1179576"/>
            <a:ext cx="308277" cy="1719072"/>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5655275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bullying?</a:t>
            </a:r>
            <a:endParaRPr lang="en-GB" dirty="0"/>
          </a:p>
        </p:txBody>
      </p:sp>
      <p:sp>
        <p:nvSpPr>
          <p:cNvPr id="3" name="Content Placeholder 2"/>
          <p:cNvSpPr>
            <a:spLocks noGrp="1"/>
          </p:cNvSpPr>
          <p:nvPr>
            <p:ph idx="1"/>
          </p:nvPr>
        </p:nvSpPr>
        <p:spPr>
          <a:xfrm>
            <a:off x="566498" y="1426298"/>
            <a:ext cx="8596668" cy="4655847"/>
          </a:xfrm>
        </p:spPr>
        <p:txBody>
          <a:bodyPr>
            <a:normAutofit fontScale="77500" lnSpcReduction="20000"/>
          </a:bodyPr>
          <a:lstStyle/>
          <a:p>
            <a:r>
              <a:rPr lang="en-GB" dirty="0"/>
              <a:t>Bullying is “Behaviour by an individual or a group, usually repeated over time that intentionally hurts another individual either physically or emotionally”. (</a:t>
            </a:r>
            <a:r>
              <a:rPr lang="en-GB" dirty="0" err="1"/>
              <a:t>DfE</a:t>
            </a:r>
            <a:r>
              <a:rPr lang="en-GB" dirty="0"/>
              <a:t> “Preventing and Tackling Bullying”, November 2014)  </a:t>
            </a:r>
            <a:r>
              <a:rPr lang="en-GB" dirty="0" smtClean="0"/>
              <a:t>                                </a:t>
            </a:r>
          </a:p>
          <a:p>
            <a:pPr marL="0" indent="0">
              <a:buNone/>
            </a:pPr>
            <a:r>
              <a:rPr lang="en-GB" dirty="0" smtClean="0">
                <a:solidFill>
                  <a:schemeClr val="accent2">
                    <a:lumMod val="75000"/>
                  </a:schemeClr>
                </a:solidFill>
              </a:rPr>
              <a:t>This is the definition currently used in our policy. </a:t>
            </a:r>
          </a:p>
          <a:p>
            <a:pPr marL="0" indent="0">
              <a:buNone/>
            </a:pPr>
            <a:endParaRPr lang="en-GB" dirty="0" smtClean="0">
              <a:solidFill>
                <a:schemeClr val="accent2"/>
              </a:solidFill>
            </a:endParaRPr>
          </a:p>
          <a:p>
            <a:pPr marL="0" indent="0">
              <a:buNone/>
            </a:pPr>
            <a:r>
              <a:rPr lang="en-GB" dirty="0"/>
              <a:t>There is no legal definition of </a:t>
            </a:r>
            <a:r>
              <a:rPr lang="en-GB" dirty="0" smtClean="0"/>
              <a:t>bullying. However</a:t>
            </a:r>
            <a:r>
              <a:rPr lang="en-GB" dirty="0"/>
              <a:t>, it’s usually defined as behaviour that is:</a:t>
            </a:r>
          </a:p>
          <a:p>
            <a:r>
              <a:rPr lang="en-GB" dirty="0"/>
              <a:t>repeated</a:t>
            </a:r>
          </a:p>
          <a:p>
            <a:r>
              <a:rPr lang="en-GB" dirty="0"/>
              <a:t>intended to hurt someone either physically or emotionally</a:t>
            </a:r>
          </a:p>
          <a:p>
            <a:r>
              <a:rPr lang="en-GB" dirty="0"/>
              <a:t>often aimed at certain groups, for example because of race, religion, gender or sexual orientation</a:t>
            </a:r>
          </a:p>
          <a:p>
            <a:r>
              <a:rPr lang="en-GB" dirty="0"/>
              <a:t>It takes many forms and can include:</a:t>
            </a:r>
          </a:p>
          <a:p>
            <a:r>
              <a:rPr lang="en-GB" dirty="0"/>
              <a:t>physical assault</a:t>
            </a:r>
          </a:p>
          <a:p>
            <a:r>
              <a:rPr lang="en-GB" dirty="0"/>
              <a:t>teasing</a:t>
            </a:r>
          </a:p>
          <a:p>
            <a:r>
              <a:rPr lang="en-GB" dirty="0"/>
              <a:t>making threats</a:t>
            </a:r>
          </a:p>
          <a:p>
            <a:r>
              <a:rPr lang="en-GB" dirty="0"/>
              <a:t>name calling</a:t>
            </a:r>
          </a:p>
          <a:p>
            <a:r>
              <a:rPr lang="en-GB" dirty="0"/>
              <a:t>cyberbullying - bullying via mobile phone or online (for example email, social networks and instant messenger</a:t>
            </a:r>
            <a:r>
              <a:rPr lang="en-GB" dirty="0" smtClean="0">
                <a:solidFill>
                  <a:schemeClr val="accent2">
                    <a:lumMod val="75000"/>
                  </a:schemeClr>
                </a:solidFill>
              </a:rPr>
              <a:t>)  </a:t>
            </a:r>
            <a:r>
              <a:rPr lang="en-GB" sz="2100" b="1" dirty="0" smtClean="0">
                <a:solidFill>
                  <a:schemeClr val="accent2">
                    <a:lumMod val="75000"/>
                  </a:schemeClr>
                </a:solidFill>
              </a:rPr>
              <a:t>Gov.uk</a:t>
            </a:r>
          </a:p>
          <a:p>
            <a:endParaRPr lang="en-GB" dirty="0"/>
          </a:p>
          <a:p>
            <a:endParaRPr lang="en-GB" dirty="0"/>
          </a:p>
          <a:p>
            <a:endParaRPr lang="en-GB" dirty="0"/>
          </a:p>
        </p:txBody>
      </p:sp>
    </p:spTree>
    <p:extLst>
      <p:ext uri="{BB962C8B-B14F-4D97-AF65-F5344CB8AC3E}">
        <p14:creationId xmlns:p14="http://schemas.microsoft.com/office/powerpoint/2010/main" val="15497500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bullying?</a:t>
            </a:r>
            <a:endParaRPr lang="en-GB" dirty="0"/>
          </a:p>
        </p:txBody>
      </p:sp>
      <p:sp>
        <p:nvSpPr>
          <p:cNvPr id="3" name="Content Placeholder 2"/>
          <p:cNvSpPr>
            <a:spLocks noGrp="1"/>
          </p:cNvSpPr>
          <p:nvPr>
            <p:ph idx="1"/>
          </p:nvPr>
        </p:nvSpPr>
        <p:spPr/>
        <p:txBody>
          <a:bodyPr>
            <a:normAutofit fontScale="85000" lnSpcReduction="10000"/>
          </a:bodyPr>
          <a:lstStyle/>
          <a:p>
            <a:pPr marL="0" indent="0">
              <a:buNone/>
            </a:pPr>
            <a:r>
              <a:rPr lang="en-GB" dirty="0"/>
              <a:t>The definition of bullying is when an individual or a group of people with more power, repeatedly and intentionally cause hurt or harm to another person or group of people who feel helpless to respond. Bullying can continue over time, is often hidden from adults, and will probably continue if no action is taken.</a:t>
            </a:r>
            <a:endParaRPr lang="en-GB" dirty="0" smtClean="0"/>
          </a:p>
          <a:p>
            <a:pPr marL="0" indent="0">
              <a:buNone/>
            </a:pPr>
            <a:r>
              <a:rPr lang="en-GB" dirty="0" smtClean="0"/>
              <a:t>What </a:t>
            </a:r>
            <a:r>
              <a:rPr lang="en-GB" dirty="0"/>
              <a:t>bullying is not</a:t>
            </a:r>
            <a:endParaRPr lang="en-GB" b="1" dirty="0"/>
          </a:p>
          <a:p>
            <a:r>
              <a:rPr lang="en-GB" dirty="0"/>
              <a:t>single episodes of social rejection or dislike</a:t>
            </a:r>
          </a:p>
          <a:p>
            <a:r>
              <a:rPr lang="en-GB" dirty="0"/>
              <a:t>single episode acts of nastiness or spite</a:t>
            </a:r>
          </a:p>
          <a:p>
            <a:r>
              <a:rPr lang="en-GB" dirty="0"/>
              <a:t>random acts of aggression or intimidation</a:t>
            </a:r>
          </a:p>
          <a:p>
            <a:r>
              <a:rPr lang="en-GB" dirty="0"/>
              <a:t>mutual arguments, disagreements or </a:t>
            </a:r>
            <a:r>
              <a:rPr lang="en-GB" dirty="0" smtClean="0"/>
              <a:t>fights.</a:t>
            </a:r>
            <a:br>
              <a:rPr lang="en-GB" dirty="0" smtClean="0"/>
            </a:br>
            <a:endParaRPr lang="en-GB" dirty="0" smtClean="0"/>
          </a:p>
          <a:p>
            <a:pPr marL="0" indent="0">
              <a:buNone/>
            </a:pPr>
            <a:r>
              <a:rPr lang="en-GB" dirty="0" smtClean="0"/>
              <a:t>These actions can cause great distress. However, they do not fit the definition of bullying, and they're not examples of bullying unless someone is deliberately and repeatedly doing them.</a:t>
            </a:r>
          </a:p>
          <a:p>
            <a:pPr marL="0" indent="0">
              <a:buNone/>
            </a:pPr>
            <a:r>
              <a:rPr lang="en-GB" dirty="0" smtClean="0">
                <a:solidFill>
                  <a:schemeClr val="accent2">
                    <a:lumMod val="75000"/>
                  </a:schemeClr>
                </a:solidFill>
              </a:rPr>
              <a:t>National Centre </a:t>
            </a:r>
            <a:r>
              <a:rPr lang="en-GB" dirty="0">
                <a:solidFill>
                  <a:schemeClr val="accent2">
                    <a:lumMod val="75000"/>
                  </a:schemeClr>
                </a:solidFill>
              </a:rPr>
              <a:t>A</a:t>
            </a:r>
            <a:r>
              <a:rPr lang="en-GB" dirty="0" smtClean="0">
                <a:solidFill>
                  <a:schemeClr val="accent2">
                    <a:lumMod val="75000"/>
                  </a:schemeClr>
                </a:solidFill>
              </a:rPr>
              <a:t>gainst Bullying</a:t>
            </a:r>
          </a:p>
          <a:p>
            <a:endParaRPr lang="en-GB" dirty="0"/>
          </a:p>
        </p:txBody>
      </p:sp>
    </p:spTree>
    <p:extLst>
      <p:ext uri="{BB962C8B-B14F-4D97-AF65-F5344CB8AC3E}">
        <p14:creationId xmlns:p14="http://schemas.microsoft.com/office/powerpoint/2010/main" val="36385612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Unkind behaviour or Bullying?</a:t>
            </a:r>
            <a:endParaRPr lang="en-GB" dirty="0"/>
          </a:p>
        </p:txBody>
      </p:sp>
      <p:sp>
        <p:nvSpPr>
          <p:cNvPr id="4" name="Content Placeholder 3"/>
          <p:cNvSpPr>
            <a:spLocks noGrp="1"/>
          </p:cNvSpPr>
          <p:nvPr>
            <p:ph idx="1"/>
          </p:nvPr>
        </p:nvSpPr>
        <p:spPr/>
        <p:txBody>
          <a:bodyPr>
            <a:normAutofit/>
          </a:bodyPr>
          <a:lstStyle/>
          <a:p>
            <a:r>
              <a:rPr lang="en-GB" dirty="0"/>
              <a:t>Children often argue, and learning to deal with conflict is a normal part of growing up. The key is for children to learn how to solve their problems peacefully and respectfully. A fight or a disagreement with a close friend does not represent bullying—even when kids make unkind remarks. Likewise, a spat or disagreement with a classmate here and there is not bullying.</a:t>
            </a:r>
          </a:p>
          <a:p>
            <a:r>
              <a:rPr lang="en-GB" dirty="0" smtClean="0"/>
              <a:t>Children </a:t>
            </a:r>
            <a:r>
              <a:rPr lang="en-GB" dirty="0"/>
              <a:t>are often open and honest with thoughts and feelings. Young children especially will speak the truth without thinking about the consequences</a:t>
            </a:r>
            <a:r>
              <a:rPr lang="en-GB" dirty="0" smtClean="0"/>
              <a:t>.  E.g. “Why is your mum fat?”</a:t>
            </a:r>
          </a:p>
          <a:p>
            <a:r>
              <a:rPr lang="en-GB" dirty="0"/>
              <a:t>It’s also important that children on the receiving end of unkind remarks learn how to communicate their feelings with the offending adult or </a:t>
            </a:r>
            <a:r>
              <a:rPr lang="en-GB" dirty="0" smtClean="0"/>
              <a:t>child e.g. “I don’t like it when you call my mum fat”</a:t>
            </a:r>
          </a:p>
          <a:p>
            <a:endParaRPr lang="en-GB" dirty="0"/>
          </a:p>
        </p:txBody>
      </p:sp>
    </p:spTree>
    <p:extLst>
      <p:ext uri="{BB962C8B-B14F-4D97-AF65-F5344CB8AC3E}">
        <p14:creationId xmlns:p14="http://schemas.microsoft.com/office/powerpoint/2010/main" val="353551863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Unkind behaviour or bullying?</a:t>
            </a:r>
            <a:endParaRPr lang="en-GB" dirty="0"/>
          </a:p>
        </p:txBody>
      </p:sp>
      <p:sp>
        <p:nvSpPr>
          <p:cNvPr id="3" name="Content Placeholder 2"/>
          <p:cNvSpPr>
            <a:spLocks noGrp="1"/>
          </p:cNvSpPr>
          <p:nvPr>
            <p:ph idx="1"/>
          </p:nvPr>
        </p:nvSpPr>
        <p:spPr/>
        <p:txBody>
          <a:bodyPr/>
          <a:lstStyle/>
          <a:p>
            <a:r>
              <a:rPr lang="en-GB" dirty="0"/>
              <a:t>Wanting games to be played a certain way is not bullying. This desire typically comes from being assertive, a natural-born leader or may even be selfishness</a:t>
            </a:r>
            <a:r>
              <a:rPr lang="en-GB" dirty="0" smtClean="0"/>
              <a:t>.</a:t>
            </a:r>
          </a:p>
          <a:p>
            <a:r>
              <a:rPr lang="en-GB" dirty="0"/>
              <a:t>Bossiness is not the same as bullying. The bossy </a:t>
            </a:r>
            <a:r>
              <a:rPr lang="en-GB" dirty="0" err="1"/>
              <a:t>behavior</a:t>
            </a:r>
            <a:r>
              <a:rPr lang="en-GB" dirty="0"/>
              <a:t> may be repeated, but it is not done with the intent to harm nor is it focused on one target. A bossy child likes to have her own way. To get her way, a bossy child just tells others what to do and what she wants. The goal of the bossy child is not to hurt someone, but to get what she wants when she wants it. A bossy child does not seek out another person to boss around.</a:t>
            </a:r>
          </a:p>
        </p:txBody>
      </p:sp>
    </p:spTree>
    <p:extLst>
      <p:ext uri="{BB962C8B-B14F-4D97-AF65-F5344CB8AC3E}">
        <p14:creationId xmlns:p14="http://schemas.microsoft.com/office/powerpoint/2010/main" val="7213685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Unkind behaviour or bullying?</a:t>
            </a:r>
            <a:endParaRPr lang="en-GB" dirty="0"/>
          </a:p>
        </p:txBody>
      </p:sp>
      <p:sp>
        <p:nvSpPr>
          <p:cNvPr id="5" name="Text Placeholder 4"/>
          <p:cNvSpPr>
            <a:spLocks noGrp="1"/>
          </p:cNvSpPr>
          <p:nvPr>
            <p:ph type="body" idx="1"/>
          </p:nvPr>
        </p:nvSpPr>
        <p:spPr/>
        <p:txBody>
          <a:bodyPr/>
          <a:lstStyle/>
          <a:p>
            <a:r>
              <a:rPr lang="en-GB" dirty="0" smtClean="0"/>
              <a:t>Peer Conflict</a:t>
            </a:r>
            <a:endParaRPr lang="en-GB" dirty="0"/>
          </a:p>
        </p:txBody>
      </p:sp>
      <p:sp>
        <p:nvSpPr>
          <p:cNvPr id="6" name="Content Placeholder 5"/>
          <p:cNvSpPr>
            <a:spLocks noGrp="1"/>
          </p:cNvSpPr>
          <p:nvPr>
            <p:ph sz="half" idx="2"/>
          </p:nvPr>
        </p:nvSpPr>
        <p:spPr/>
        <p:txBody>
          <a:bodyPr/>
          <a:lstStyle/>
          <a:p>
            <a:pPr fontAlgn="base"/>
            <a:r>
              <a:rPr lang="en-GB" dirty="0"/>
              <a:t>Equal power in relationship</a:t>
            </a:r>
          </a:p>
          <a:p>
            <a:pPr fontAlgn="base"/>
            <a:r>
              <a:rPr lang="en-GB" dirty="0"/>
              <a:t>Both children upset</a:t>
            </a:r>
          </a:p>
          <a:p>
            <a:pPr fontAlgn="base"/>
            <a:r>
              <a:rPr lang="en-GB" dirty="0"/>
              <a:t>Feel remorse</a:t>
            </a:r>
          </a:p>
          <a:p>
            <a:pPr fontAlgn="base"/>
            <a:r>
              <a:rPr lang="en-GB" dirty="0"/>
              <a:t>Want to solve problem and restore relationship</a:t>
            </a:r>
          </a:p>
          <a:p>
            <a:pPr fontAlgn="base"/>
            <a:r>
              <a:rPr lang="en-GB" dirty="0"/>
              <a:t>Happens occasionally</a:t>
            </a:r>
          </a:p>
          <a:p>
            <a:pPr fontAlgn="base"/>
            <a:r>
              <a:rPr lang="en-GB" dirty="0"/>
              <a:t>Usually not emotionally damaging</a:t>
            </a:r>
          </a:p>
          <a:p>
            <a:endParaRPr lang="en-GB" dirty="0"/>
          </a:p>
        </p:txBody>
      </p:sp>
      <p:sp>
        <p:nvSpPr>
          <p:cNvPr id="7" name="Text Placeholder 6"/>
          <p:cNvSpPr>
            <a:spLocks noGrp="1"/>
          </p:cNvSpPr>
          <p:nvPr>
            <p:ph type="body" sz="quarter" idx="3"/>
          </p:nvPr>
        </p:nvSpPr>
        <p:spPr/>
        <p:txBody>
          <a:bodyPr/>
          <a:lstStyle/>
          <a:p>
            <a:r>
              <a:rPr lang="en-GB" dirty="0" smtClean="0"/>
              <a:t>Bullying</a:t>
            </a:r>
            <a:endParaRPr lang="en-GB" dirty="0"/>
          </a:p>
        </p:txBody>
      </p:sp>
      <p:sp>
        <p:nvSpPr>
          <p:cNvPr id="8" name="Content Placeholder 7"/>
          <p:cNvSpPr>
            <a:spLocks noGrp="1"/>
          </p:cNvSpPr>
          <p:nvPr>
            <p:ph sz="quarter" idx="4"/>
          </p:nvPr>
        </p:nvSpPr>
        <p:spPr/>
        <p:txBody>
          <a:bodyPr/>
          <a:lstStyle/>
          <a:p>
            <a:pPr fontAlgn="base"/>
            <a:r>
              <a:rPr lang="en-GB" dirty="0"/>
              <a:t>Imbalance of power</a:t>
            </a:r>
          </a:p>
          <a:p>
            <a:pPr fontAlgn="base"/>
            <a:r>
              <a:rPr lang="en-GB" dirty="0"/>
              <a:t>Victim upset, bully is not</a:t>
            </a:r>
          </a:p>
          <a:p>
            <a:pPr fontAlgn="base"/>
            <a:r>
              <a:rPr lang="en-GB" dirty="0"/>
              <a:t>Bully has no remorse</a:t>
            </a:r>
          </a:p>
          <a:p>
            <a:pPr fontAlgn="base"/>
            <a:r>
              <a:rPr lang="en-GB" dirty="0"/>
              <a:t>Bully does not see need for resolution</a:t>
            </a:r>
          </a:p>
          <a:p>
            <a:pPr fontAlgn="base"/>
            <a:r>
              <a:rPr lang="en-GB" dirty="0"/>
              <a:t>Is ongoing</a:t>
            </a:r>
          </a:p>
          <a:p>
            <a:pPr fontAlgn="base"/>
            <a:r>
              <a:rPr lang="en-GB" dirty="0"/>
              <a:t>Can be serious emotional or physical threat</a:t>
            </a:r>
          </a:p>
          <a:p>
            <a:endParaRPr lang="en-GB" dirty="0"/>
          </a:p>
        </p:txBody>
      </p:sp>
    </p:spTree>
    <p:extLst>
      <p:ext uri="{BB962C8B-B14F-4D97-AF65-F5344CB8AC3E}">
        <p14:creationId xmlns:p14="http://schemas.microsoft.com/office/powerpoint/2010/main" val="36129763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challenges faced in school?</a:t>
            </a:r>
            <a:endParaRPr lang="en-GB" dirty="0"/>
          </a:p>
        </p:txBody>
      </p:sp>
      <p:sp>
        <p:nvSpPr>
          <p:cNvPr id="4" name="Cloud 3"/>
          <p:cNvSpPr/>
          <p:nvPr/>
        </p:nvSpPr>
        <p:spPr>
          <a:xfrm>
            <a:off x="3364992" y="2688336"/>
            <a:ext cx="3438144" cy="242316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3904488" y="3383280"/>
            <a:ext cx="2496312" cy="369332"/>
          </a:xfrm>
          <a:prstGeom prst="rect">
            <a:avLst/>
          </a:prstGeom>
          <a:noFill/>
        </p:spPr>
        <p:txBody>
          <a:bodyPr wrap="square" rtlCol="0">
            <a:spAutoFit/>
          </a:bodyPr>
          <a:lstStyle/>
          <a:p>
            <a:r>
              <a:rPr lang="en-GB" dirty="0" smtClean="0"/>
              <a:t>School challenges</a:t>
            </a:r>
            <a:endParaRPr lang="en-GB" dirty="0"/>
          </a:p>
        </p:txBody>
      </p:sp>
      <p:cxnSp>
        <p:nvCxnSpPr>
          <p:cNvPr id="6" name="Straight Connector 5"/>
          <p:cNvCxnSpPr/>
          <p:nvPr/>
        </p:nvCxnSpPr>
        <p:spPr>
          <a:xfrm>
            <a:off x="2624328" y="2250440"/>
            <a:ext cx="1335024" cy="1105408"/>
          </a:xfrm>
          <a:prstGeom prst="line">
            <a:avLst/>
          </a:prstGeom>
        </p:spPr>
        <p:style>
          <a:lnRef idx="1">
            <a:schemeClr val="accent2"/>
          </a:lnRef>
          <a:fillRef idx="0">
            <a:schemeClr val="accent2"/>
          </a:fillRef>
          <a:effectRef idx="0">
            <a:schemeClr val="accent2"/>
          </a:effectRef>
          <a:fontRef idx="minor">
            <a:schemeClr val="tx1"/>
          </a:fontRef>
        </p:style>
      </p:cxnSp>
      <p:cxnSp>
        <p:nvCxnSpPr>
          <p:cNvPr id="7" name="Straight Connector 6"/>
          <p:cNvCxnSpPr/>
          <p:nvPr/>
        </p:nvCxnSpPr>
        <p:spPr>
          <a:xfrm flipV="1">
            <a:off x="2459736" y="4228592"/>
            <a:ext cx="1359408" cy="882904"/>
          </a:xfrm>
          <a:prstGeom prst="line">
            <a:avLst/>
          </a:prstGeom>
        </p:spPr>
        <p:style>
          <a:lnRef idx="1">
            <a:schemeClr val="accent2"/>
          </a:lnRef>
          <a:fillRef idx="0">
            <a:schemeClr val="accent2"/>
          </a:fillRef>
          <a:effectRef idx="0">
            <a:schemeClr val="accent2"/>
          </a:effectRef>
          <a:fontRef idx="minor">
            <a:schemeClr val="tx1"/>
          </a:fontRef>
        </p:style>
      </p:cxnSp>
      <p:cxnSp>
        <p:nvCxnSpPr>
          <p:cNvPr id="9" name="Straight Connector 8"/>
          <p:cNvCxnSpPr/>
          <p:nvPr/>
        </p:nvCxnSpPr>
        <p:spPr>
          <a:xfrm>
            <a:off x="5468112" y="2057138"/>
            <a:ext cx="64008" cy="1298710"/>
          </a:xfrm>
          <a:prstGeom prst="line">
            <a:avLst/>
          </a:prstGeom>
        </p:spPr>
        <p:style>
          <a:lnRef idx="1">
            <a:schemeClr val="accent2"/>
          </a:lnRef>
          <a:fillRef idx="0">
            <a:schemeClr val="accent2"/>
          </a:fillRef>
          <a:effectRef idx="0">
            <a:schemeClr val="accent2"/>
          </a:effectRef>
          <a:fontRef idx="minor">
            <a:schemeClr val="tx1"/>
          </a:fontRef>
        </p:style>
      </p:cxnSp>
      <p:cxnSp>
        <p:nvCxnSpPr>
          <p:cNvPr id="11" name="Straight Connector 10"/>
          <p:cNvCxnSpPr/>
          <p:nvPr/>
        </p:nvCxnSpPr>
        <p:spPr>
          <a:xfrm>
            <a:off x="6498336" y="4006088"/>
            <a:ext cx="1335024" cy="1105408"/>
          </a:xfrm>
          <a:prstGeom prst="line">
            <a:avLst/>
          </a:prstGeom>
        </p:spPr>
        <p:style>
          <a:lnRef idx="1">
            <a:schemeClr val="accent2"/>
          </a:lnRef>
          <a:fillRef idx="0">
            <a:schemeClr val="accent2"/>
          </a:fillRef>
          <a:effectRef idx="0">
            <a:schemeClr val="accent2"/>
          </a:effectRef>
          <a:fontRef idx="minor">
            <a:schemeClr val="tx1"/>
          </a:fontRef>
        </p:style>
      </p:cxnSp>
      <p:cxnSp>
        <p:nvCxnSpPr>
          <p:cNvPr id="12" name="Straight Connector 11"/>
          <p:cNvCxnSpPr/>
          <p:nvPr/>
        </p:nvCxnSpPr>
        <p:spPr>
          <a:xfrm flipH="1">
            <a:off x="4559808" y="4443984"/>
            <a:ext cx="304800" cy="1508760"/>
          </a:xfrm>
          <a:prstGeom prst="line">
            <a:avLst/>
          </a:prstGeom>
        </p:spPr>
        <p:style>
          <a:lnRef idx="1">
            <a:schemeClr val="accent2"/>
          </a:lnRef>
          <a:fillRef idx="0">
            <a:schemeClr val="accent2"/>
          </a:fillRef>
          <a:effectRef idx="0">
            <a:schemeClr val="accent2"/>
          </a:effectRef>
          <a:fontRef idx="minor">
            <a:schemeClr val="tx1"/>
          </a:fontRef>
        </p:style>
      </p:cxnSp>
      <p:cxnSp>
        <p:nvCxnSpPr>
          <p:cNvPr id="14" name="Straight Connector 13"/>
          <p:cNvCxnSpPr/>
          <p:nvPr/>
        </p:nvCxnSpPr>
        <p:spPr>
          <a:xfrm flipV="1">
            <a:off x="6312408" y="1930400"/>
            <a:ext cx="1231392" cy="1192784"/>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92083481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Current School Policy and practice</a:t>
            </a:r>
            <a:endParaRPr lang="en-GB" dirty="0"/>
          </a:p>
        </p:txBody>
      </p:sp>
      <p:sp>
        <p:nvSpPr>
          <p:cNvPr id="3" name="Content Placeholder 2"/>
          <p:cNvSpPr>
            <a:spLocks noGrp="1"/>
          </p:cNvSpPr>
          <p:nvPr>
            <p:ph idx="1"/>
          </p:nvPr>
        </p:nvSpPr>
        <p:spPr>
          <a:xfrm>
            <a:off x="750486" y="1419925"/>
            <a:ext cx="8596668" cy="4779707"/>
          </a:xfrm>
        </p:spPr>
        <p:txBody>
          <a:bodyPr>
            <a:normAutofit fontScale="92500" lnSpcReduction="10000"/>
          </a:bodyPr>
          <a:lstStyle/>
          <a:p>
            <a:r>
              <a:rPr lang="en-GB" dirty="0" smtClean="0"/>
              <a:t>Please take a moment to read our current policies which are on the school website.  Please annotate with any comments.</a:t>
            </a:r>
          </a:p>
          <a:p>
            <a:r>
              <a:rPr lang="en-GB" dirty="0" smtClean="0"/>
              <a:t>Nurture support </a:t>
            </a:r>
          </a:p>
          <a:p>
            <a:pPr lvl="2"/>
            <a:r>
              <a:rPr lang="en-GB" dirty="0" smtClean="0"/>
              <a:t>Pupil Mentors		</a:t>
            </a:r>
          </a:p>
          <a:p>
            <a:pPr lvl="2"/>
            <a:r>
              <a:rPr lang="en-GB" dirty="0" smtClean="0"/>
              <a:t>PSHE lessons</a:t>
            </a:r>
          </a:p>
          <a:p>
            <a:pPr lvl="2"/>
            <a:r>
              <a:rPr lang="en-GB" dirty="0" smtClean="0"/>
              <a:t>Worship</a:t>
            </a:r>
          </a:p>
          <a:p>
            <a:pPr lvl="2"/>
            <a:r>
              <a:rPr lang="en-GB" dirty="0" smtClean="0"/>
              <a:t>Safeguarding</a:t>
            </a:r>
          </a:p>
          <a:p>
            <a:pPr lvl="2"/>
            <a:r>
              <a:rPr lang="en-GB" dirty="0" err="1" smtClean="0"/>
              <a:t>esafety</a:t>
            </a:r>
            <a:endParaRPr lang="en-GB" dirty="0" smtClean="0"/>
          </a:p>
          <a:p>
            <a:pPr lvl="2"/>
            <a:r>
              <a:rPr lang="en-GB" dirty="0" smtClean="0"/>
              <a:t>5Bs</a:t>
            </a:r>
          </a:p>
          <a:p>
            <a:pPr lvl="2"/>
            <a:r>
              <a:rPr lang="en-GB" dirty="0" smtClean="0"/>
              <a:t>Restorative approach</a:t>
            </a:r>
          </a:p>
          <a:p>
            <a:pPr lvl="2"/>
            <a:r>
              <a:rPr lang="en-GB" dirty="0" smtClean="0"/>
              <a:t>Worry boxes</a:t>
            </a:r>
          </a:p>
          <a:p>
            <a:pPr lvl="2"/>
            <a:r>
              <a:rPr lang="en-GB" dirty="0" smtClean="0"/>
              <a:t>Zones of regulation</a:t>
            </a:r>
          </a:p>
          <a:p>
            <a:pPr lvl="2"/>
            <a:r>
              <a:rPr lang="en-GB" dirty="0" smtClean="0"/>
              <a:t>Drawing and talking</a:t>
            </a:r>
          </a:p>
          <a:p>
            <a:pPr lvl="2"/>
            <a:r>
              <a:rPr lang="en-GB" dirty="0" smtClean="0"/>
              <a:t>Lego therapy</a:t>
            </a:r>
          </a:p>
          <a:p>
            <a:pPr lvl="2"/>
            <a:r>
              <a:rPr lang="en-GB" dirty="0" smtClean="0"/>
              <a:t>Counselling</a:t>
            </a:r>
          </a:p>
          <a:p>
            <a:pPr lvl="2"/>
            <a:endParaRPr lang="en-GB" dirty="0" smtClean="0"/>
          </a:p>
          <a:p>
            <a:pPr lvl="2"/>
            <a:endParaRPr lang="en-GB" dirty="0" smtClean="0"/>
          </a:p>
          <a:p>
            <a:pPr marL="0" indent="0">
              <a:buNone/>
            </a:pPr>
            <a:endParaRPr lang="en-GB" i="1" dirty="0" smtClean="0"/>
          </a:p>
        </p:txBody>
      </p:sp>
    </p:spTree>
    <p:extLst>
      <p:ext uri="{BB962C8B-B14F-4D97-AF65-F5344CB8AC3E}">
        <p14:creationId xmlns:p14="http://schemas.microsoft.com/office/powerpoint/2010/main" val="247777752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SWOT Analysis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443426342"/>
              </p:ext>
            </p:extLst>
          </p:nvPr>
        </p:nvGraphicFramePr>
        <p:xfrm>
          <a:off x="834136" y="1698074"/>
          <a:ext cx="8128000" cy="4572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262537399"/>
                    </a:ext>
                  </a:extLst>
                </a:gridCol>
                <a:gridCol w="4064000">
                  <a:extLst>
                    <a:ext uri="{9D8B030D-6E8A-4147-A177-3AD203B41FA5}">
                      <a16:colId xmlns:a16="http://schemas.microsoft.com/office/drawing/2014/main" val="2488564605"/>
                    </a:ext>
                  </a:extLst>
                </a:gridCol>
              </a:tblGrid>
              <a:tr h="370840">
                <a:tc>
                  <a:txBody>
                    <a:bodyPr/>
                    <a:lstStyle/>
                    <a:p>
                      <a:r>
                        <a:rPr lang="en-GB" dirty="0" smtClean="0"/>
                        <a:t>Strengths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r>
                        <a:rPr lang="en-GB" dirty="0" smtClean="0"/>
                        <a:t>Weaknesses</a:t>
                      </a:r>
                      <a:endParaRPr lang="en-GB" dirty="0"/>
                    </a:p>
                  </a:txBody>
                  <a:tcPr/>
                </a:tc>
                <a:extLst>
                  <a:ext uri="{0D108BD9-81ED-4DB2-BD59-A6C34878D82A}">
                    <a16:rowId xmlns:a16="http://schemas.microsoft.com/office/drawing/2014/main" val="1843612648"/>
                  </a:ext>
                </a:extLst>
              </a:tr>
              <a:tr h="370840">
                <a:tc>
                  <a:txBody>
                    <a:bodyPr/>
                    <a:lstStyle/>
                    <a:p>
                      <a:r>
                        <a:rPr lang="en-GB" dirty="0" smtClean="0"/>
                        <a:t>Opportunities</a:t>
                      </a:r>
                    </a:p>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a:p>
                  </a:txBody>
                  <a:tcPr/>
                </a:tc>
                <a:tc>
                  <a:txBody>
                    <a:bodyPr/>
                    <a:lstStyle/>
                    <a:p>
                      <a:r>
                        <a:rPr lang="en-GB" dirty="0" smtClean="0"/>
                        <a:t>Threats</a:t>
                      </a:r>
                      <a:endParaRPr lang="en-GB" dirty="0"/>
                    </a:p>
                  </a:txBody>
                  <a:tcPr/>
                </a:tc>
                <a:extLst>
                  <a:ext uri="{0D108BD9-81ED-4DB2-BD59-A6C34878D82A}">
                    <a16:rowId xmlns:a16="http://schemas.microsoft.com/office/drawing/2014/main" val="2987389363"/>
                  </a:ext>
                </a:extLst>
              </a:tr>
            </a:tbl>
          </a:graphicData>
        </a:graphic>
      </p:graphicFrame>
    </p:spTree>
    <p:extLst>
      <p:ext uri="{BB962C8B-B14F-4D97-AF65-F5344CB8AC3E}">
        <p14:creationId xmlns:p14="http://schemas.microsoft.com/office/powerpoint/2010/main" val="283107093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3" name="Content Placeholder 2"/>
          <p:cNvSpPr>
            <a:spLocks noGrp="1"/>
          </p:cNvSpPr>
          <p:nvPr>
            <p:ph idx="1"/>
          </p:nvPr>
        </p:nvSpPr>
        <p:spPr/>
        <p:txBody>
          <a:bodyPr/>
          <a:lstStyle/>
          <a:p>
            <a:endParaRPr lang="en-GB" dirty="0"/>
          </a:p>
          <a:p>
            <a:pPr marL="0" indent="0">
              <a:buNone/>
            </a:pPr>
            <a:r>
              <a:rPr lang="en-GB" dirty="0" smtClean="0">
                <a:solidFill>
                  <a:schemeClr val="accent1">
                    <a:lumMod val="75000"/>
                  </a:schemeClr>
                </a:solidFill>
              </a:rPr>
              <a:t>Do you have any further questions or comments?</a:t>
            </a:r>
          </a:p>
        </p:txBody>
      </p:sp>
    </p:spTree>
    <p:extLst>
      <p:ext uri="{BB962C8B-B14F-4D97-AF65-F5344CB8AC3E}">
        <p14:creationId xmlns:p14="http://schemas.microsoft.com/office/powerpoint/2010/main" val="397734843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1458</TotalTime>
  <Words>1375</Words>
  <Application>Microsoft Office PowerPoint</Application>
  <PresentationFormat>Widescreen</PresentationFormat>
  <Paragraphs>162</Paragraphs>
  <Slides>17</Slides>
  <Notes>17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Trebuchet MS</vt:lpstr>
      <vt:lpstr>Wingdings 3</vt:lpstr>
      <vt:lpstr>Facet</vt:lpstr>
      <vt:lpstr>Behaviour and Bullying   St. Nicholas at Wade</vt:lpstr>
      <vt:lpstr>Welcome to our Parent Forum</vt:lpstr>
      <vt:lpstr>Parent Questionnaire</vt:lpstr>
      <vt:lpstr>Comments from parents</vt:lpstr>
      <vt:lpstr>Comments from parents</vt:lpstr>
      <vt:lpstr>Pupil Questionnaire Results</vt:lpstr>
      <vt:lpstr>Pupil Questionnaire Results</vt:lpstr>
      <vt:lpstr>What is bullying?</vt:lpstr>
      <vt:lpstr>What is bullying?</vt:lpstr>
      <vt:lpstr>What is bullying?</vt:lpstr>
      <vt:lpstr>Unkind behaviour or Bullying?</vt:lpstr>
      <vt:lpstr>Unkind behaviour or bullying?</vt:lpstr>
      <vt:lpstr>Unkind behaviour or bullying?</vt:lpstr>
      <vt:lpstr>What are the challenges faced in school?</vt:lpstr>
      <vt:lpstr>Current School Policy and practice</vt:lpstr>
      <vt:lpstr>SWOT Analysis</vt:lpstr>
      <vt:lpstr>Questions</vt:lpstr>
    </vt:vector>
  </TitlesOfParts>
  <Company>St Nicholas at Wade C of 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Heather Kemp</dc:creator>
  <cp:lastModifiedBy>Heather Kemp</cp:lastModifiedBy>
  <cp:revision>57</cp:revision>
  <cp:lastPrinted>2019-09-16T10:17:37Z</cp:lastPrinted>
  <dcterms:created xsi:type="dcterms:W3CDTF">2019-08-28T10:58:44Z</dcterms:created>
  <dcterms:modified xsi:type="dcterms:W3CDTF">2019-09-16T18:28:08Z</dcterms:modified>
</cp:coreProperties>
</file>