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77" r:id="rId2"/>
    <p:sldId id="307" r:id="rId3"/>
    <p:sldId id="309" r:id="rId4"/>
    <p:sldId id="285" r:id="rId5"/>
    <p:sldId id="287" r:id="rId6"/>
    <p:sldId id="310" r:id="rId7"/>
    <p:sldId id="311" r:id="rId8"/>
    <p:sldId id="312" r:id="rId9"/>
    <p:sldId id="314" r:id="rId10"/>
    <p:sldId id="319" r:id="rId11"/>
    <p:sldId id="320" r:id="rId12"/>
    <p:sldId id="321" r:id="rId13"/>
    <p:sldId id="315" r:id="rId14"/>
    <p:sldId id="316" r:id="rId15"/>
    <p:sldId id="323" r:id="rId16"/>
    <p:sldId id="317" r:id="rId17"/>
    <p:sldId id="318" r:id="rId18"/>
    <p:sldId id="322" r:id="rId19"/>
    <p:sldId id="31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6A0E"/>
    <a:srgbClr val="0B610D"/>
    <a:srgbClr val="2D4C08"/>
    <a:srgbClr val="3E69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83526" autoAdjust="0"/>
  </p:normalViewPr>
  <p:slideViewPr>
    <p:cSldViewPr snapToGrid="0">
      <p:cViewPr varScale="1">
        <p:scale>
          <a:sx n="85" d="100"/>
          <a:sy n="85" d="100"/>
        </p:scale>
        <p:origin x="7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93AFD9-E79F-497B-9CB6-4CB2226CBBE1}" type="datetimeFigureOut">
              <a:rPr lang="en-GB" smtClean="0"/>
              <a:t>23/05/2025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031BA2-82EA-4C99-9EE7-D36E67ED0CAB}" type="slidenum">
              <a:rPr lang="en-GB" smtClean="0"/>
              <a:t>‹#›</a:t>
            </a:fld>
            <a:endParaRPr lang="en-GB"/>
          </a:p>
        </p:txBody>
      </p:sp>
    </p:spTree>
    <p:extLst>
      <p:ext uri="{BB962C8B-B14F-4D97-AF65-F5344CB8AC3E}">
        <p14:creationId xmlns:p14="http://schemas.microsoft.com/office/powerpoint/2010/main" val="327285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a:t>
            </a:fld>
            <a:endParaRPr lang="en-GB"/>
          </a:p>
        </p:txBody>
      </p:sp>
    </p:spTree>
    <p:extLst>
      <p:ext uri="{BB962C8B-B14F-4D97-AF65-F5344CB8AC3E}">
        <p14:creationId xmlns:p14="http://schemas.microsoft.com/office/powerpoint/2010/main" val="10000383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2</a:t>
            </a:fld>
            <a:endParaRPr lang="en-GB"/>
          </a:p>
        </p:txBody>
      </p:sp>
    </p:spTree>
    <p:extLst>
      <p:ext uri="{BB962C8B-B14F-4D97-AF65-F5344CB8AC3E}">
        <p14:creationId xmlns:p14="http://schemas.microsoft.com/office/powerpoint/2010/main" val="30654478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3</a:t>
            </a:fld>
            <a:endParaRPr lang="en-GB"/>
          </a:p>
        </p:txBody>
      </p:sp>
    </p:spTree>
    <p:extLst>
      <p:ext uri="{BB962C8B-B14F-4D97-AF65-F5344CB8AC3E}">
        <p14:creationId xmlns:p14="http://schemas.microsoft.com/office/powerpoint/2010/main" val="2806233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4</a:t>
            </a:fld>
            <a:endParaRPr lang="en-GB"/>
          </a:p>
        </p:txBody>
      </p:sp>
    </p:spTree>
    <p:extLst>
      <p:ext uri="{BB962C8B-B14F-4D97-AF65-F5344CB8AC3E}">
        <p14:creationId xmlns:p14="http://schemas.microsoft.com/office/powerpoint/2010/main" val="2677889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5</a:t>
            </a:fld>
            <a:endParaRPr lang="en-GB"/>
          </a:p>
        </p:txBody>
      </p:sp>
    </p:spTree>
    <p:extLst>
      <p:ext uri="{BB962C8B-B14F-4D97-AF65-F5344CB8AC3E}">
        <p14:creationId xmlns:p14="http://schemas.microsoft.com/office/powerpoint/2010/main" val="13607589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6</a:t>
            </a:fld>
            <a:endParaRPr lang="en-GB"/>
          </a:p>
        </p:txBody>
      </p:sp>
    </p:spTree>
    <p:extLst>
      <p:ext uri="{BB962C8B-B14F-4D97-AF65-F5344CB8AC3E}">
        <p14:creationId xmlns:p14="http://schemas.microsoft.com/office/powerpoint/2010/main" val="17847602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7</a:t>
            </a:fld>
            <a:endParaRPr lang="en-GB"/>
          </a:p>
        </p:txBody>
      </p:sp>
    </p:spTree>
    <p:extLst>
      <p:ext uri="{BB962C8B-B14F-4D97-AF65-F5344CB8AC3E}">
        <p14:creationId xmlns:p14="http://schemas.microsoft.com/office/powerpoint/2010/main" val="3125316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8</a:t>
            </a:fld>
            <a:endParaRPr lang="en-GB"/>
          </a:p>
        </p:txBody>
      </p:sp>
    </p:spTree>
    <p:extLst>
      <p:ext uri="{BB962C8B-B14F-4D97-AF65-F5344CB8AC3E}">
        <p14:creationId xmlns:p14="http://schemas.microsoft.com/office/powerpoint/2010/main" val="11005887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9</a:t>
            </a:fld>
            <a:endParaRPr lang="en-GB"/>
          </a:p>
        </p:txBody>
      </p:sp>
    </p:spTree>
    <p:extLst>
      <p:ext uri="{BB962C8B-B14F-4D97-AF65-F5344CB8AC3E}">
        <p14:creationId xmlns:p14="http://schemas.microsoft.com/office/powerpoint/2010/main" val="19485394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10</a:t>
            </a:fld>
            <a:endParaRPr lang="en-GB"/>
          </a:p>
        </p:txBody>
      </p:sp>
    </p:spTree>
    <p:extLst>
      <p:ext uri="{BB962C8B-B14F-4D97-AF65-F5344CB8AC3E}">
        <p14:creationId xmlns:p14="http://schemas.microsoft.com/office/powerpoint/2010/main" val="39647889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11</a:t>
            </a:fld>
            <a:endParaRPr lang="en-GB"/>
          </a:p>
        </p:txBody>
      </p:sp>
    </p:spTree>
    <p:extLst>
      <p:ext uri="{BB962C8B-B14F-4D97-AF65-F5344CB8AC3E}">
        <p14:creationId xmlns:p14="http://schemas.microsoft.com/office/powerpoint/2010/main" val="2257755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12</a:t>
            </a:fld>
            <a:endParaRPr lang="en-GB"/>
          </a:p>
        </p:txBody>
      </p:sp>
    </p:spTree>
    <p:extLst>
      <p:ext uri="{BB962C8B-B14F-4D97-AF65-F5344CB8AC3E}">
        <p14:creationId xmlns:p14="http://schemas.microsoft.com/office/powerpoint/2010/main" val="39083564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13</a:t>
            </a:fld>
            <a:endParaRPr lang="en-GB"/>
          </a:p>
        </p:txBody>
      </p:sp>
    </p:spTree>
    <p:extLst>
      <p:ext uri="{BB962C8B-B14F-4D97-AF65-F5344CB8AC3E}">
        <p14:creationId xmlns:p14="http://schemas.microsoft.com/office/powerpoint/2010/main" val="5741732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14</a:t>
            </a:fld>
            <a:endParaRPr lang="en-GB"/>
          </a:p>
        </p:txBody>
      </p:sp>
    </p:spTree>
    <p:extLst>
      <p:ext uri="{BB962C8B-B14F-4D97-AF65-F5344CB8AC3E}">
        <p14:creationId xmlns:p14="http://schemas.microsoft.com/office/powerpoint/2010/main" val="1169853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15</a:t>
            </a:fld>
            <a:endParaRPr lang="en-GB"/>
          </a:p>
        </p:txBody>
      </p:sp>
    </p:spTree>
    <p:extLst>
      <p:ext uri="{BB962C8B-B14F-4D97-AF65-F5344CB8AC3E}">
        <p14:creationId xmlns:p14="http://schemas.microsoft.com/office/powerpoint/2010/main" val="1870488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16</a:t>
            </a:fld>
            <a:endParaRPr lang="en-GB"/>
          </a:p>
        </p:txBody>
      </p:sp>
    </p:spTree>
    <p:extLst>
      <p:ext uri="{BB962C8B-B14F-4D97-AF65-F5344CB8AC3E}">
        <p14:creationId xmlns:p14="http://schemas.microsoft.com/office/powerpoint/2010/main" val="23690578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17</a:t>
            </a:fld>
            <a:endParaRPr lang="en-GB"/>
          </a:p>
        </p:txBody>
      </p:sp>
    </p:spTree>
    <p:extLst>
      <p:ext uri="{BB962C8B-B14F-4D97-AF65-F5344CB8AC3E}">
        <p14:creationId xmlns:p14="http://schemas.microsoft.com/office/powerpoint/2010/main" val="22185984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18</a:t>
            </a:fld>
            <a:endParaRPr lang="en-GB"/>
          </a:p>
        </p:txBody>
      </p:sp>
    </p:spTree>
    <p:extLst>
      <p:ext uri="{BB962C8B-B14F-4D97-AF65-F5344CB8AC3E}">
        <p14:creationId xmlns:p14="http://schemas.microsoft.com/office/powerpoint/2010/main" val="333288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E031BA2-82EA-4C99-9EE7-D36E67ED0CAB}" type="slidenum">
              <a:rPr lang="en-GB" smtClean="0"/>
              <a:t>19</a:t>
            </a:fld>
            <a:endParaRPr lang="en-GB"/>
          </a:p>
        </p:txBody>
      </p:sp>
    </p:spTree>
    <p:extLst>
      <p:ext uri="{BB962C8B-B14F-4D97-AF65-F5344CB8AC3E}">
        <p14:creationId xmlns:p14="http://schemas.microsoft.com/office/powerpoint/2010/main" val="738755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28B9295-8748-4D5B-A517-DE2831DD111D}"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2314034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28B9295-8748-4D5B-A517-DE2831DD111D}"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196554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8B9295-8748-4D5B-A517-DE2831DD111D}"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468335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28B9295-8748-4D5B-A517-DE2831DD111D}" type="datetimeFigureOut">
              <a:rPr lang="en-GB" smtClean="0"/>
              <a:t>23/05/2025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3270318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28B9295-8748-4D5B-A517-DE2831DD111D}" type="datetimeFigureOut">
              <a:rPr lang="en-GB" smtClean="0"/>
              <a:t>23/05/2025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1387952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28B9295-8748-4D5B-A517-DE2831DD111D}" type="datetimeFigureOut">
              <a:rPr lang="en-GB" smtClean="0"/>
              <a:t>23/05/2025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3326761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8B9295-8748-4D5B-A517-DE2831DD111D}" type="datetimeFigureOut">
              <a:rPr lang="en-GB" smtClean="0"/>
              <a:t>23/05/2025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3677898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28B9295-8748-4D5B-A517-DE2831DD111D}" type="datetimeFigureOut">
              <a:rPr lang="en-GB" smtClean="0"/>
              <a:t>23/05/2025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1583171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28B9295-8748-4D5B-A517-DE2831DD111D}" type="datetimeFigureOut">
              <a:rPr lang="en-GB" smtClean="0"/>
              <a:t>23/05/2025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4000785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28B9295-8748-4D5B-A517-DE2831DD111D}"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2785886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28B9295-8748-4D5B-A517-DE2831DD111D}"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92A6-5A75-4F76-9E74-1F97C85DA5AC}" type="slidenum">
              <a:rPr lang="en-GB" smtClean="0"/>
              <a:t>‹#›</a:t>
            </a:fld>
            <a:endParaRPr lang="en-GB"/>
          </a:p>
        </p:txBody>
      </p:sp>
    </p:spTree>
    <p:extLst>
      <p:ext uri="{BB962C8B-B14F-4D97-AF65-F5344CB8AC3E}">
        <p14:creationId xmlns:p14="http://schemas.microsoft.com/office/powerpoint/2010/main" val="385116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8B9295-8748-4D5B-A517-DE2831DD111D}" type="datetimeFigureOut">
              <a:rPr lang="en-GB" smtClean="0"/>
              <a:t>23/05/2025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F892A6-5A75-4F76-9E74-1F97C85DA5AC}" type="slidenum">
              <a:rPr lang="en-GB" smtClean="0"/>
              <a:t>‹#›</a:t>
            </a:fld>
            <a:endParaRPr lang="en-GB"/>
          </a:p>
        </p:txBody>
      </p:sp>
    </p:spTree>
    <p:extLst>
      <p:ext uri="{BB962C8B-B14F-4D97-AF65-F5344CB8AC3E}">
        <p14:creationId xmlns:p14="http://schemas.microsoft.com/office/powerpoint/2010/main" val="1509584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https://www.kent.gov.uk/education-and-children/schools/school-places/kent-test"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www.kent.gov.uk/education-and-children/schools/school-place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mailto:kent.admissions@kent.gov.uk"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png"/><Relationship Id="rId7"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www.kent.gov.uk/__data/assets/pdf_file/0020/161831/Secondary-Admissions-Scheme-for-2025-26.pdf" TargetMode="External"/><Relationship Id="rId5" Type="http://schemas.openxmlformats.org/officeDocument/2006/relationships/hyperlink" Target="https://www.kent.gov.uk/__data/assets/pdf_file/0014/14513/Kent-Test-familiarisation-booklet.pdf" TargetMode="External"/><Relationship Id="rId4" Type="http://schemas.openxmlformats.org/officeDocument/2006/relationships/hyperlink" Target="https://www.discovery.kent.sch.uk/assets/Kent-Test-Leaflet-for-parents-1.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PESE</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5" name="TextBox 4">
            <a:extLst>
              <a:ext uri="{FF2B5EF4-FFF2-40B4-BE49-F238E27FC236}">
                <a16:creationId xmlns:a16="http://schemas.microsoft.com/office/drawing/2014/main" id="{353D2459-8AB2-4DA7-9CEC-D4D6D709CFCE}"/>
              </a:ext>
            </a:extLst>
          </p:cNvPr>
          <p:cNvSpPr txBox="1"/>
          <p:nvPr/>
        </p:nvSpPr>
        <p:spPr>
          <a:xfrm>
            <a:off x="188118" y="1815215"/>
            <a:ext cx="11650313" cy="5878532"/>
          </a:xfrm>
          <a:prstGeom prst="rect">
            <a:avLst/>
          </a:prstGeom>
          <a:noFill/>
        </p:spPr>
        <p:txBody>
          <a:bodyPr wrap="square" rtlCol="0">
            <a:spAutoFit/>
          </a:bodyPr>
          <a:lstStyle/>
          <a:p>
            <a:pPr algn="ctr"/>
            <a:r>
              <a:rPr lang="en-GB" sz="4000" b="1" dirty="0"/>
              <a:t>Procedure for Entry into Secondary Education</a:t>
            </a:r>
            <a:endParaRPr lang="en-GB" sz="3200" b="1" dirty="0">
              <a:solidFill>
                <a:srgbClr val="0B610D"/>
              </a:solidFill>
            </a:endParaRPr>
          </a:p>
          <a:p>
            <a:endParaRPr lang="en-GB" sz="2800" u="sng" dirty="0">
              <a:latin typeface="Arial Rounded MT Bold" pitchFamily="34" charset="0"/>
            </a:endParaRPr>
          </a:p>
          <a:p>
            <a:r>
              <a:rPr lang="en-GB" sz="3600" b="1" u="sng" dirty="0"/>
              <a:t>Tonight’s Meeting:</a:t>
            </a:r>
          </a:p>
          <a:p>
            <a:endParaRPr lang="en-GB" sz="3600" b="1" dirty="0"/>
          </a:p>
          <a:p>
            <a:pPr>
              <a:buFontTx/>
              <a:buChar char="•"/>
            </a:pPr>
            <a:r>
              <a:rPr lang="en-GB" sz="3600" b="1" dirty="0">
                <a:solidFill>
                  <a:schemeClr val="accent6">
                    <a:lumMod val="50000"/>
                  </a:schemeClr>
                </a:solidFill>
              </a:rPr>
              <a:t>PESE </a:t>
            </a:r>
          </a:p>
          <a:p>
            <a:pPr>
              <a:buFontTx/>
              <a:buChar char="•"/>
            </a:pPr>
            <a:r>
              <a:rPr lang="en-GB" sz="3600" b="1" dirty="0">
                <a:solidFill>
                  <a:schemeClr val="accent6">
                    <a:lumMod val="50000"/>
                  </a:schemeClr>
                </a:solidFill>
              </a:rPr>
              <a:t>Admissions process into Secondary school</a:t>
            </a:r>
          </a:p>
          <a:p>
            <a:pPr>
              <a:buFontTx/>
              <a:buChar char="•"/>
            </a:pPr>
            <a:r>
              <a:rPr lang="en-GB" sz="3600" b="1" dirty="0">
                <a:solidFill>
                  <a:schemeClr val="accent6">
                    <a:lumMod val="50000"/>
                  </a:schemeClr>
                </a:solidFill>
              </a:rPr>
              <a:t>Kent Test process</a:t>
            </a:r>
          </a:p>
          <a:p>
            <a:pPr>
              <a:buFontTx/>
              <a:buChar char="•"/>
            </a:pPr>
            <a:r>
              <a:rPr lang="en-GB" sz="3600" b="1" dirty="0">
                <a:solidFill>
                  <a:schemeClr val="accent6">
                    <a:lumMod val="50000"/>
                  </a:schemeClr>
                </a:solidFill>
              </a:rPr>
              <a:t>Kingswood Residential</a:t>
            </a:r>
          </a:p>
          <a:p>
            <a:endParaRPr lang="en-GB" sz="2800" b="1" dirty="0"/>
          </a:p>
          <a:p>
            <a:endParaRPr lang="en-GB" sz="3200" b="1" dirty="0"/>
          </a:p>
          <a:p>
            <a:endParaRPr lang="en-GB" sz="3200" b="1" dirty="0"/>
          </a:p>
        </p:txBody>
      </p:sp>
      <p:pic>
        <p:nvPicPr>
          <p:cNvPr id="12" name="Picture 17">
            <a:extLst>
              <a:ext uri="{FF2B5EF4-FFF2-40B4-BE49-F238E27FC236}">
                <a16:creationId xmlns:a16="http://schemas.microsoft.com/office/drawing/2014/main" id="{02EC52A9-0ACF-4645-A2B2-D3CD7BBBBC2E}"/>
              </a:ext>
            </a:extLst>
          </p:cNvPr>
          <p:cNvPicPr>
            <a:picLocks noChangeAspect="1" noChangeArrowheads="1"/>
          </p:cNvPicPr>
          <p:nvPr/>
        </p:nvPicPr>
        <p:blipFill>
          <a:blip r:embed="rId4"/>
          <a:srcRect/>
          <a:stretch>
            <a:fillRect/>
          </a:stretch>
        </p:blipFill>
        <p:spPr bwMode="auto">
          <a:xfrm>
            <a:off x="9066656" y="2533650"/>
            <a:ext cx="2771775" cy="1790700"/>
          </a:xfrm>
          <a:prstGeom prst="rect">
            <a:avLst/>
          </a:prstGeom>
          <a:noFill/>
          <a:ln w="9525">
            <a:noFill/>
            <a:miter lim="800000"/>
            <a:headEnd/>
            <a:tailEnd/>
          </a:ln>
        </p:spPr>
      </p:pic>
      <p:pic>
        <p:nvPicPr>
          <p:cNvPr id="3" name="Picture 2">
            <a:extLst>
              <a:ext uri="{FF2B5EF4-FFF2-40B4-BE49-F238E27FC236}">
                <a16:creationId xmlns:a16="http://schemas.microsoft.com/office/drawing/2014/main" id="{B625DF3B-AD0C-4C5E-B65E-E1F82C276EFE}"/>
              </a:ext>
            </a:extLst>
          </p:cNvPr>
          <p:cNvPicPr>
            <a:picLocks noChangeAspect="1"/>
          </p:cNvPicPr>
          <p:nvPr/>
        </p:nvPicPr>
        <p:blipFill>
          <a:blip r:embed="rId5"/>
          <a:stretch>
            <a:fillRect/>
          </a:stretch>
        </p:blipFill>
        <p:spPr>
          <a:xfrm>
            <a:off x="9066656" y="4363825"/>
            <a:ext cx="2771775" cy="1981785"/>
          </a:xfrm>
          <a:prstGeom prst="rect">
            <a:avLst/>
          </a:prstGeom>
        </p:spPr>
      </p:pic>
    </p:spTree>
    <p:extLst>
      <p:ext uri="{BB962C8B-B14F-4D97-AF65-F5344CB8AC3E}">
        <p14:creationId xmlns:p14="http://schemas.microsoft.com/office/powerpoint/2010/main" val="391830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A Milestone</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5" name="TextBox 4">
            <a:extLst>
              <a:ext uri="{FF2B5EF4-FFF2-40B4-BE49-F238E27FC236}">
                <a16:creationId xmlns:a16="http://schemas.microsoft.com/office/drawing/2014/main" id="{353D2459-8AB2-4DA7-9CEC-D4D6D709CFCE}"/>
              </a:ext>
            </a:extLst>
          </p:cNvPr>
          <p:cNvSpPr txBox="1"/>
          <p:nvPr/>
        </p:nvSpPr>
        <p:spPr>
          <a:xfrm>
            <a:off x="188119" y="1651053"/>
            <a:ext cx="4594830" cy="4401205"/>
          </a:xfrm>
          <a:prstGeom prst="rect">
            <a:avLst/>
          </a:prstGeom>
          <a:noFill/>
        </p:spPr>
        <p:txBody>
          <a:bodyPr wrap="square" rtlCol="0">
            <a:spAutoFit/>
          </a:bodyPr>
          <a:lstStyle/>
          <a:p>
            <a:r>
              <a:rPr lang="en-GB" sz="2800" b="1" dirty="0"/>
              <a:t>Leaving Primary School</a:t>
            </a:r>
          </a:p>
          <a:p>
            <a:pPr marL="457200" indent="-457200">
              <a:buFont typeface="Arial" panose="020B0604020202020204" pitchFamily="34" charset="0"/>
              <a:buChar char="•"/>
            </a:pPr>
            <a:r>
              <a:rPr lang="en-GB" sz="2800" b="1" dirty="0"/>
              <a:t>One or two teachers</a:t>
            </a:r>
          </a:p>
          <a:p>
            <a:pPr marL="457200" indent="-457200">
              <a:buFont typeface="Arial" panose="020B0604020202020204" pitchFamily="34" charset="0"/>
              <a:buChar char="•"/>
            </a:pPr>
            <a:r>
              <a:rPr lang="en-GB" sz="2800" b="1" dirty="0"/>
              <a:t>One class</a:t>
            </a:r>
          </a:p>
          <a:p>
            <a:pPr marL="457200" indent="-457200">
              <a:buFont typeface="Arial" panose="020B0604020202020204" pitchFamily="34" charset="0"/>
              <a:buChar char="•"/>
            </a:pPr>
            <a:r>
              <a:rPr lang="en-GB" sz="2800" b="1" dirty="0"/>
              <a:t>Small environment</a:t>
            </a:r>
          </a:p>
          <a:p>
            <a:pPr marL="457200" indent="-457200">
              <a:buFont typeface="Arial" panose="020B0604020202020204" pitchFamily="34" charset="0"/>
              <a:buChar char="•"/>
            </a:pPr>
            <a:r>
              <a:rPr lang="en-GB" sz="2800" b="1" dirty="0"/>
              <a:t>School day</a:t>
            </a:r>
          </a:p>
          <a:p>
            <a:pPr marL="457200" indent="-457200">
              <a:buFont typeface="Arial" panose="020B0604020202020204" pitchFamily="34" charset="0"/>
              <a:buChar char="•"/>
            </a:pPr>
            <a:endParaRPr lang="en-GB" sz="2800" b="1" dirty="0"/>
          </a:p>
          <a:p>
            <a:r>
              <a:rPr lang="en-GB" sz="2800" b="1" dirty="0"/>
              <a:t>Entering Secondary School</a:t>
            </a:r>
          </a:p>
          <a:p>
            <a:pPr marL="457200" indent="-457200">
              <a:buFont typeface="Arial" panose="020B0604020202020204" pitchFamily="34" charset="0"/>
              <a:buChar char="•"/>
            </a:pPr>
            <a:r>
              <a:rPr lang="en-GB" sz="2800" b="1" dirty="0"/>
              <a:t>Lots of teachers</a:t>
            </a:r>
          </a:p>
          <a:p>
            <a:pPr marL="457200" indent="-457200">
              <a:buFont typeface="Arial" panose="020B0604020202020204" pitchFamily="34" charset="0"/>
              <a:buChar char="•"/>
            </a:pPr>
            <a:r>
              <a:rPr lang="en-GB" sz="2800" b="1" dirty="0"/>
              <a:t>Different classes/groups</a:t>
            </a:r>
          </a:p>
          <a:p>
            <a:pPr marL="457200" indent="-457200">
              <a:buFont typeface="Arial" panose="020B0604020202020204" pitchFamily="34" charset="0"/>
              <a:buChar char="•"/>
            </a:pPr>
            <a:r>
              <a:rPr lang="en-GB" sz="2800" b="1" dirty="0"/>
              <a:t>Large environment</a:t>
            </a:r>
          </a:p>
        </p:txBody>
      </p:sp>
      <p:pic>
        <p:nvPicPr>
          <p:cNvPr id="3" name="Picture 2">
            <a:extLst>
              <a:ext uri="{FF2B5EF4-FFF2-40B4-BE49-F238E27FC236}">
                <a16:creationId xmlns:a16="http://schemas.microsoft.com/office/drawing/2014/main" id="{275884DA-E90F-440B-B063-D45230E97218}"/>
              </a:ext>
            </a:extLst>
          </p:cNvPr>
          <p:cNvPicPr>
            <a:picLocks noChangeAspect="1"/>
          </p:cNvPicPr>
          <p:nvPr/>
        </p:nvPicPr>
        <p:blipFill>
          <a:blip r:embed="rId4"/>
          <a:stretch>
            <a:fillRect/>
          </a:stretch>
        </p:blipFill>
        <p:spPr>
          <a:xfrm>
            <a:off x="5267581" y="2321704"/>
            <a:ext cx="6570851" cy="2991522"/>
          </a:xfrm>
          <a:prstGeom prst="rect">
            <a:avLst/>
          </a:prstGeom>
        </p:spPr>
      </p:pic>
    </p:spTree>
    <p:extLst>
      <p:ext uri="{BB962C8B-B14F-4D97-AF65-F5344CB8AC3E}">
        <p14:creationId xmlns:p14="http://schemas.microsoft.com/office/powerpoint/2010/main" val="261466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The Years Ahead</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3" name="TextBox 12">
            <a:extLst>
              <a:ext uri="{FF2B5EF4-FFF2-40B4-BE49-F238E27FC236}">
                <a16:creationId xmlns:a16="http://schemas.microsoft.com/office/drawing/2014/main" id="{6B7AEA4A-2111-4A4F-B602-8F0B10757618}"/>
              </a:ext>
            </a:extLst>
          </p:cNvPr>
          <p:cNvSpPr txBox="1"/>
          <p:nvPr/>
        </p:nvSpPr>
        <p:spPr>
          <a:xfrm>
            <a:off x="188119" y="1544861"/>
            <a:ext cx="9614249" cy="4524315"/>
          </a:xfrm>
          <a:prstGeom prst="rect">
            <a:avLst/>
          </a:prstGeom>
          <a:noFill/>
        </p:spPr>
        <p:txBody>
          <a:bodyPr wrap="square" rtlCol="0">
            <a:spAutoFit/>
          </a:bodyPr>
          <a:lstStyle/>
          <a:p>
            <a:r>
              <a:rPr lang="en-GB" sz="2800" b="1" dirty="0">
                <a:solidFill>
                  <a:srgbClr val="0B610D"/>
                </a:solidFill>
              </a:rPr>
              <a:t>Secondary Selection Process</a:t>
            </a:r>
          </a:p>
          <a:p>
            <a:r>
              <a:rPr lang="en-GB" sz="2800" b="1" dirty="0">
                <a:solidFill>
                  <a:srgbClr val="0B610D"/>
                </a:solidFill>
              </a:rPr>
              <a:t>Key Stage 2 SATs (Standard Assessment Tests)</a:t>
            </a:r>
          </a:p>
          <a:p>
            <a:r>
              <a:rPr lang="en-GB" sz="2800" b="1" dirty="0">
                <a:solidFill>
                  <a:srgbClr val="0B610D"/>
                </a:solidFill>
              </a:rPr>
              <a:t>Move to secondary school</a:t>
            </a:r>
          </a:p>
          <a:p>
            <a:r>
              <a:rPr lang="en-GB" sz="2800" b="1" dirty="0"/>
              <a:t>GCSEs</a:t>
            </a:r>
          </a:p>
          <a:p>
            <a:r>
              <a:rPr lang="en-GB" sz="2800" b="1" dirty="0"/>
              <a:t>A Levels/IB</a:t>
            </a:r>
          </a:p>
          <a:p>
            <a:r>
              <a:rPr lang="en-GB" sz="2800" b="1" dirty="0"/>
              <a:t>Many other qualifications</a:t>
            </a:r>
          </a:p>
          <a:p>
            <a:r>
              <a:rPr lang="en-GB" sz="2800" b="1" dirty="0"/>
              <a:t>University</a:t>
            </a:r>
          </a:p>
          <a:p>
            <a:r>
              <a:rPr lang="en-GB" sz="2800" b="1" dirty="0"/>
              <a:t>College</a:t>
            </a:r>
          </a:p>
          <a:p>
            <a:r>
              <a:rPr lang="en-GB" sz="2800" b="1" dirty="0"/>
              <a:t>Work</a:t>
            </a:r>
          </a:p>
          <a:p>
            <a:r>
              <a:rPr lang="en-GB" sz="3600" b="1" u="sng" dirty="0"/>
              <a:t>Not necessarily in that order</a:t>
            </a:r>
          </a:p>
        </p:txBody>
      </p:sp>
    </p:spTree>
    <p:extLst>
      <p:ext uri="{BB962C8B-B14F-4D97-AF65-F5344CB8AC3E}">
        <p14:creationId xmlns:p14="http://schemas.microsoft.com/office/powerpoint/2010/main" val="1760861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School Types</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3" name="TextBox 12">
            <a:extLst>
              <a:ext uri="{FF2B5EF4-FFF2-40B4-BE49-F238E27FC236}">
                <a16:creationId xmlns:a16="http://schemas.microsoft.com/office/drawing/2014/main" id="{6B7AEA4A-2111-4A4F-B602-8F0B10757618}"/>
              </a:ext>
            </a:extLst>
          </p:cNvPr>
          <p:cNvSpPr txBox="1"/>
          <p:nvPr/>
        </p:nvSpPr>
        <p:spPr>
          <a:xfrm>
            <a:off x="188119" y="1815216"/>
            <a:ext cx="11710656" cy="3539430"/>
          </a:xfrm>
          <a:prstGeom prst="rect">
            <a:avLst/>
          </a:prstGeom>
          <a:noFill/>
        </p:spPr>
        <p:txBody>
          <a:bodyPr wrap="square" rtlCol="0">
            <a:spAutoFit/>
          </a:bodyPr>
          <a:lstStyle/>
          <a:p>
            <a:r>
              <a:rPr lang="en-GB" sz="2800" dirty="0"/>
              <a:t>Grammar:</a:t>
            </a:r>
          </a:p>
          <a:p>
            <a:r>
              <a:rPr lang="en-GB" sz="2800" dirty="0"/>
              <a:t>Grammar schools and those Academies which select their intake through</a:t>
            </a:r>
          </a:p>
          <a:p>
            <a:r>
              <a:rPr lang="en-GB" sz="2800" dirty="0"/>
              <a:t>the 11+ assessment procedure are by definition selective schools.</a:t>
            </a:r>
          </a:p>
          <a:p>
            <a:endParaRPr lang="en-GB" sz="2800" dirty="0"/>
          </a:p>
          <a:p>
            <a:pPr marL="457200" indent="-457200">
              <a:buFont typeface="Arial" panose="020B0604020202020204" pitchFamily="34" charset="0"/>
              <a:buChar char="•"/>
            </a:pPr>
            <a:r>
              <a:rPr lang="en-GB" sz="2800" dirty="0"/>
              <a:t>More </a:t>
            </a:r>
            <a:r>
              <a:rPr lang="en-GB" sz="2800" b="1" dirty="0"/>
              <a:t>academically</a:t>
            </a:r>
            <a:r>
              <a:rPr lang="en-GB" sz="2800" dirty="0"/>
              <a:t> able</a:t>
            </a:r>
          </a:p>
          <a:p>
            <a:pPr marL="457200" indent="-457200">
              <a:buFont typeface="Arial" panose="020B0604020202020204" pitchFamily="34" charset="0"/>
              <a:buChar char="•"/>
            </a:pPr>
            <a:r>
              <a:rPr lang="en-GB" sz="2800" dirty="0"/>
              <a:t>Particular talents</a:t>
            </a:r>
          </a:p>
          <a:p>
            <a:pPr marL="457200" indent="-457200">
              <a:buFont typeface="Arial" panose="020B0604020202020204" pitchFamily="34" charset="0"/>
              <a:buChar char="•"/>
            </a:pPr>
            <a:r>
              <a:rPr lang="en-GB" sz="2800" dirty="0"/>
              <a:t>25% of the top ability range in Kent</a:t>
            </a:r>
          </a:p>
          <a:p>
            <a:pPr marL="457200" indent="-457200">
              <a:buFont typeface="Arial" panose="020B0604020202020204" pitchFamily="34" charset="0"/>
              <a:buChar char="•"/>
            </a:pPr>
            <a:r>
              <a:rPr lang="en-GB" sz="2800" dirty="0"/>
              <a:t>Fast pace</a:t>
            </a:r>
          </a:p>
        </p:txBody>
      </p:sp>
      <p:pic>
        <p:nvPicPr>
          <p:cNvPr id="3" name="Picture 2">
            <a:extLst>
              <a:ext uri="{FF2B5EF4-FFF2-40B4-BE49-F238E27FC236}">
                <a16:creationId xmlns:a16="http://schemas.microsoft.com/office/drawing/2014/main" id="{2A00A580-FACA-4129-AD67-0328C73150FB}"/>
              </a:ext>
            </a:extLst>
          </p:cNvPr>
          <p:cNvPicPr>
            <a:picLocks noChangeAspect="1"/>
          </p:cNvPicPr>
          <p:nvPr/>
        </p:nvPicPr>
        <p:blipFill>
          <a:blip r:embed="rId4"/>
          <a:stretch>
            <a:fillRect/>
          </a:stretch>
        </p:blipFill>
        <p:spPr>
          <a:xfrm>
            <a:off x="8963510" y="3214655"/>
            <a:ext cx="2935265" cy="2935265"/>
          </a:xfrm>
          <a:prstGeom prst="rect">
            <a:avLst/>
          </a:prstGeom>
        </p:spPr>
      </p:pic>
    </p:spTree>
    <p:extLst>
      <p:ext uri="{BB962C8B-B14F-4D97-AF65-F5344CB8AC3E}">
        <p14:creationId xmlns:p14="http://schemas.microsoft.com/office/powerpoint/2010/main" val="3148269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School Types</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3" name="TextBox 12">
            <a:extLst>
              <a:ext uri="{FF2B5EF4-FFF2-40B4-BE49-F238E27FC236}">
                <a16:creationId xmlns:a16="http://schemas.microsoft.com/office/drawing/2014/main" id="{AFBC07FC-344A-40B6-8505-6F47A07DAF10}"/>
              </a:ext>
            </a:extLst>
          </p:cNvPr>
          <p:cNvSpPr txBox="1"/>
          <p:nvPr/>
        </p:nvSpPr>
        <p:spPr>
          <a:xfrm>
            <a:off x="319800" y="1815216"/>
            <a:ext cx="6858000" cy="2308324"/>
          </a:xfrm>
          <a:prstGeom prst="rect">
            <a:avLst/>
          </a:prstGeom>
          <a:noFill/>
        </p:spPr>
        <p:txBody>
          <a:bodyPr wrap="square">
            <a:spAutoFit/>
          </a:bodyPr>
          <a:lstStyle/>
          <a:p>
            <a:r>
              <a:rPr lang="en-GB" sz="3600" b="1" dirty="0"/>
              <a:t>All-ability (comprehensive schools)</a:t>
            </a:r>
          </a:p>
          <a:p>
            <a:pPr marL="285750" indent="-285750">
              <a:buFont typeface="Arial" panose="020B0604020202020204" pitchFamily="34" charset="0"/>
              <a:buChar char="•"/>
            </a:pPr>
            <a:r>
              <a:rPr lang="en-GB" sz="3600" dirty="0"/>
              <a:t>Mixed ability</a:t>
            </a:r>
          </a:p>
          <a:p>
            <a:pPr marL="285750" indent="-285750">
              <a:buFont typeface="Arial" panose="020B0604020202020204" pitchFamily="34" charset="0"/>
              <a:buChar char="•"/>
            </a:pPr>
            <a:r>
              <a:rPr lang="en-GB" sz="3600" dirty="0"/>
              <a:t>Most children</a:t>
            </a:r>
          </a:p>
          <a:p>
            <a:pPr marL="285750" indent="-285750">
              <a:buFont typeface="Arial" panose="020B0604020202020204" pitchFamily="34" charset="0"/>
              <a:buChar char="•"/>
            </a:pPr>
            <a:r>
              <a:rPr lang="en-GB" sz="3600" dirty="0"/>
              <a:t>Slower pace if necessary</a:t>
            </a:r>
          </a:p>
        </p:txBody>
      </p:sp>
      <p:sp>
        <p:nvSpPr>
          <p:cNvPr id="14" name="Text Box 1034">
            <a:extLst>
              <a:ext uri="{FF2B5EF4-FFF2-40B4-BE49-F238E27FC236}">
                <a16:creationId xmlns:a16="http://schemas.microsoft.com/office/drawing/2014/main" id="{10378DDC-D78A-4336-8A76-A4BAC79627FF}"/>
              </a:ext>
            </a:extLst>
          </p:cNvPr>
          <p:cNvSpPr txBox="1">
            <a:spLocks noChangeArrowheads="1"/>
          </p:cNvSpPr>
          <p:nvPr/>
        </p:nvSpPr>
        <p:spPr bwMode="auto">
          <a:xfrm>
            <a:off x="319800" y="4480775"/>
            <a:ext cx="5776200" cy="1323439"/>
          </a:xfrm>
          <a:prstGeom prst="rect">
            <a:avLst/>
          </a:prstGeom>
          <a:noFill/>
          <a:ln w="9525">
            <a:noFill/>
            <a:miter lim="800000"/>
            <a:headEnd/>
            <a:tailEnd/>
          </a:ln>
        </p:spPr>
        <p:txBody>
          <a:bodyPr wrap="square">
            <a:spAutoFit/>
          </a:bodyPr>
          <a:lstStyle/>
          <a:p>
            <a:pPr>
              <a:spcBef>
                <a:spcPct val="50000"/>
              </a:spcBef>
            </a:pPr>
            <a:r>
              <a:rPr lang="en-GB" sz="3200" b="1" dirty="0">
                <a:solidFill>
                  <a:srgbClr val="009900"/>
                </a:solidFill>
                <a:latin typeface="Century Gothic" pitchFamily="34" charset="0"/>
              </a:rPr>
              <a:t>Special Schools</a:t>
            </a:r>
          </a:p>
          <a:p>
            <a:pPr>
              <a:spcBef>
                <a:spcPct val="50000"/>
              </a:spcBef>
            </a:pPr>
            <a:r>
              <a:rPr lang="en-GB" sz="3200" b="1" dirty="0">
                <a:solidFill>
                  <a:srgbClr val="009900"/>
                </a:solidFill>
                <a:latin typeface="Century Gothic" pitchFamily="34" charset="0"/>
              </a:rPr>
              <a:t>Independent Schools</a:t>
            </a:r>
          </a:p>
        </p:txBody>
      </p:sp>
    </p:spTree>
    <p:extLst>
      <p:ext uri="{BB962C8B-B14F-4D97-AF65-F5344CB8AC3E}">
        <p14:creationId xmlns:p14="http://schemas.microsoft.com/office/powerpoint/2010/main" val="1650327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No Door is shut!</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pic>
        <p:nvPicPr>
          <p:cNvPr id="5" name="Picture 4">
            <a:extLst>
              <a:ext uri="{FF2B5EF4-FFF2-40B4-BE49-F238E27FC236}">
                <a16:creationId xmlns:a16="http://schemas.microsoft.com/office/drawing/2014/main" id="{D1A7FF0C-EF10-464B-BC16-577D602DD9F7}"/>
              </a:ext>
            </a:extLst>
          </p:cNvPr>
          <p:cNvPicPr>
            <a:picLocks noChangeAspect="1"/>
          </p:cNvPicPr>
          <p:nvPr/>
        </p:nvPicPr>
        <p:blipFill>
          <a:blip r:embed="rId4"/>
          <a:stretch>
            <a:fillRect/>
          </a:stretch>
        </p:blipFill>
        <p:spPr>
          <a:xfrm>
            <a:off x="8215855" y="2193372"/>
            <a:ext cx="3431860" cy="3429000"/>
          </a:xfrm>
          <a:prstGeom prst="rect">
            <a:avLst/>
          </a:prstGeom>
        </p:spPr>
      </p:pic>
      <p:sp>
        <p:nvSpPr>
          <p:cNvPr id="6" name="TextBox 5">
            <a:extLst>
              <a:ext uri="{FF2B5EF4-FFF2-40B4-BE49-F238E27FC236}">
                <a16:creationId xmlns:a16="http://schemas.microsoft.com/office/drawing/2014/main" id="{B0F539C5-7E70-40B2-9D47-4B56E2B543B5}"/>
              </a:ext>
            </a:extLst>
          </p:cNvPr>
          <p:cNvSpPr txBox="1"/>
          <p:nvPr/>
        </p:nvSpPr>
        <p:spPr>
          <a:xfrm>
            <a:off x="329938" y="2193372"/>
            <a:ext cx="7556762" cy="3970318"/>
          </a:xfrm>
          <a:prstGeom prst="rect">
            <a:avLst/>
          </a:prstGeom>
          <a:noFill/>
        </p:spPr>
        <p:txBody>
          <a:bodyPr wrap="square" rtlCol="0">
            <a:spAutoFit/>
          </a:bodyPr>
          <a:lstStyle/>
          <a:p>
            <a:r>
              <a:rPr lang="en-GB" sz="3600" b="1" dirty="0">
                <a:solidFill>
                  <a:srgbClr val="0B610D"/>
                </a:solidFill>
              </a:rPr>
              <a:t>Opportunity</a:t>
            </a:r>
          </a:p>
          <a:p>
            <a:endParaRPr lang="en-GB" sz="3600" b="1" dirty="0">
              <a:solidFill>
                <a:srgbClr val="0B610D"/>
              </a:solidFill>
            </a:endParaRPr>
          </a:p>
          <a:p>
            <a:r>
              <a:rPr lang="en-GB" sz="3600" b="1" dirty="0">
                <a:solidFill>
                  <a:srgbClr val="0B610D"/>
                </a:solidFill>
              </a:rPr>
              <a:t>Curriculum</a:t>
            </a:r>
          </a:p>
          <a:p>
            <a:endParaRPr lang="en-GB" sz="3600" b="1" dirty="0">
              <a:solidFill>
                <a:srgbClr val="0B610D"/>
              </a:solidFill>
            </a:endParaRPr>
          </a:p>
          <a:p>
            <a:r>
              <a:rPr lang="en-GB" sz="3600" b="1" dirty="0">
                <a:solidFill>
                  <a:srgbClr val="0B610D"/>
                </a:solidFill>
              </a:rPr>
              <a:t>Character development</a:t>
            </a:r>
          </a:p>
          <a:p>
            <a:endParaRPr lang="en-GB" sz="3600" b="1" dirty="0">
              <a:solidFill>
                <a:srgbClr val="0B610D"/>
              </a:solidFill>
            </a:endParaRPr>
          </a:p>
          <a:p>
            <a:r>
              <a:rPr lang="en-GB" sz="3600" b="1" dirty="0">
                <a:solidFill>
                  <a:srgbClr val="0B610D"/>
                </a:solidFill>
              </a:rPr>
              <a:t>Work ethic</a:t>
            </a:r>
          </a:p>
        </p:txBody>
      </p:sp>
    </p:spTree>
    <p:extLst>
      <p:ext uri="{BB962C8B-B14F-4D97-AF65-F5344CB8AC3E}">
        <p14:creationId xmlns:p14="http://schemas.microsoft.com/office/powerpoint/2010/main" val="3672581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Choices</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6" name="TextBox 5">
            <a:extLst>
              <a:ext uri="{FF2B5EF4-FFF2-40B4-BE49-F238E27FC236}">
                <a16:creationId xmlns:a16="http://schemas.microsoft.com/office/drawing/2014/main" id="{B0F539C5-7E70-40B2-9D47-4B56E2B543B5}"/>
              </a:ext>
            </a:extLst>
          </p:cNvPr>
          <p:cNvSpPr txBox="1"/>
          <p:nvPr/>
        </p:nvSpPr>
        <p:spPr>
          <a:xfrm>
            <a:off x="217042" y="1480932"/>
            <a:ext cx="5766062" cy="4524315"/>
          </a:xfrm>
          <a:prstGeom prst="rect">
            <a:avLst/>
          </a:prstGeom>
          <a:noFill/>
        </p:spPr>
        <p:txBody>
          <a:bodyPr wrap="square" rtlCol="0">
            <a:spAutoFit/>
          </a:bodyPr>
          <a:lstStyle/>
          <a:p>
            <a:r>
              <a:rPr lang="en-GB" sz="3600" b="1" dirty="0"/>
              <a:t>Grammar:</a:t>
            </a:r>
          </a:p>
          <a:p>
            <a:r>
              <a:rPr lang="en-GB" sz="3600" b="1" dirty="0">
                <a:solidFill>
                  <a:srgbClr val="0B610D"/>
                </a:solidFill>
              </a:rPr>
              <a:t>Chatham and Clarendon Grammar School </a:t>
            </a:r>
          </a:p>
          <a:p>
            <a:r>
              <a:rPr lang="en-GB" sz="3600" b="1" dirty="0">
                <a:solidFill>
                  <a:srgbClr val="0B610D"/>
                </a:solidFill>
              </a:rPr>
              <a:t>Dane Court</a:t>
            </a:r>
          </a:p>
          <a:p>
            <a:r>
              <a:rPr lang="en-GB" sz="3600" b="1" dirty="0">
                <a:solidFill>
                  <a:srgbClr val="0B610D"/>
                </a:solidFill>
              </a:rPr>
              <a:t>Sir Roger </a:t>
            </a:r>
            <a:r>
              <a:rPr lang="en-GB" sz="3600" b="1" dirty="0" err="1">
                <a:solidFill>
                  <a:srgbClr val="0B610D"/>
                </a:solidFill>
              </a:rPr>
              <a:t>Manwood</a:t>
            </a:r>
            <a:endParaRPr lang="en-GB" sz="3600" b="1" dirty="0">
              <a:solidFill>
                <a:srgbClr val="0B610D"/>
              </a:solidFill>
            </a:endParaRPr>
          </a:p>
          <a:p>
            <a:r>
              <a:rPr lang="en-GB" sz="3600" b="1" dirty="0">
                <a:solidFill>
                  <a:srgbClr val="0B610D"/>
                </a:solidFill>
              </a:rPr>
              <a:t>Simon Langton girls/boys</a:t>
            </a:r>
          </a:p>
          <a:p>
            <a:r>
              <a:rPr lang="en-GB" sz="3600" b="1" dirty="0">
                <a:solidFill>
                  <a:srgbClr val="0B610D"/>
                </a:solidFill>
              </a:rPr>
              <a:t>Barton Court</a:t>
            </a:r>
          </a:p>
          <a:p>
            <a:endParaRPr lang="en-GB" sz="3600" b="1" dirty="0">
              <a:solidFill>
                <a:srgbClr val="0B610D"/>
              </a:solidFill>
            </a:endParaRPr>
          </a:p>
        </p:txBody>
      </p:sp>
      <p:sp>
        <p:nvSpPr>
          <p:cNvPr id="12" name="TextBox 11">
            <a:extLst>
              <a:ext uri="{FF2B5EF4-FFF2-40B4-BE49-F238E27FC236}">
                <a16:creationId xmlns:a16="http://schemas.microsoft.com/office/drawing/2014/main" id="{FADDF710-F71A-443A-A4EA-2D667C50EE21}"/>
              </a:ext>
            </a:extLst>
          </p:cNvPr>
          <p:cNvSpPr txBox="1"/>
          <p:nvPr/>
        </p:nvSpPr>
        <p:spPr>
          <a:xfrm>
            <a:off x="5983104" y="1558842"/>
            <a:ext cx="6151915" cy="4890570"/>
          </a:xfrm>
          <a:prstGeom prst="rect">
            <a:avLst/>
          </a:prstGeom>
          <a:noFill/>
        </p:spPr>
        <p:txBody>
          <a:bodyPr wrap="square">
            <a:spAutoFit/>
          </a:bodyPr>
          <a:lstStyle/>
          <a:p>
            <a:pPr marL="342900" indent="-342900">
              <a:lnSpc>
                <a:spcPct val="90000"/>
              </a:lnSpc>
              <a:spcBef>
                <a:spcPct val="20000"/>
              </a:spcBef>
              <a:buClr>
                <a:schemeClr val="tx2"/>
              </a:buClr>
              <a:buFont typeface="Wingdings" pitchFamily="2" charset="2"/>
              <a:buNone/>
            </a:pPr>
            <a:r>
              <a:rPr lang="en-GB" sz="3600" b="1" dirty="0">
                <a:latin typeface="Calibri" panose="020F0502020204030204" pitchFamily="34" charset="0"/>
                <a:ea typeface="Calibri" panose="020F0502020204030204" pitchFamily="34" charset="0"/>
                <a:cs typeface="Calibri" panose="020F0502020204030204" pitchFamily="34" charset="0"/>
              </a:rPr>
              <a:t>High School:</a:t>
            </a:r>
          </a:p>
          <a:p>
            <a:pPr>
              <a:lnSpc>
                <a:spcPct val="90000"/>
              </a:lnSpc>
              <a:spcBef>
                <a:spcPct val="20000"/>
              </a:spcBef>
              <a:buClr>
                <a:schemeClr val="tx2"/>
              </a:buClr>
            </a:pPr>
            <a:r>
              <a:rPr lang="en-GB" sz="3600" b="1" dirty="0">
                <a:solidFill>
                  <a:srgbClr val="0B610D"/>
                </a:solidFill>
                <a:latin typeface="Calibri" panose="020F0502020204030204" pitchFamily="34" charset="0"/>
                <a:ea typeface="Calibri" panose="020F0502020204030204" pitchFamily="34" charset="0"/>
                <a:cs typeface="Calibri" panose="020F0502020204030204" pitchFamily="34" charset="0"/>
              </a:rPr>
              <a:t>Ursuline *        </a:t>
            </a:r>
          </a:p>
          <a:p>
            <a:pPr>
              <a:lnSpc>
                <a:spcPct val="90000"/>
              </a:lnSpc>
              <a:spcBef>
                <a:spcPct val="20000"/>
              </a:spcBef>
              <a:buClr>
                <a:schemeClr val="tx2"/>
              </a:buClr>
            </a:pPr>
            <a:r>
              <a:rPr lang="en-GB" sz="3600" b="1" dirty="0">
                <a:solidFill>
                  <a:srgbClr val="0B610D"/>
                </a:solidFill>
                <a:latin typeface="Calibri" panose="020F0502020204030204" pitchFamily="34" charset="0"/>
                <a:ea typeface="Calibri" panose="020F0502020204030204" pitchFamily="34" charset="0"/>
                <a:cs typeface="Calibri" panose="020F0502020204030204" pitchFamily="34" charset="0"/>
              </a:rPr>
              <a:t>King Ethelbert’s </a:t>
            </a:r>
          </a:p>
          <a:p>
            <a:pPr>
              <a:lnSpc>
                <a:spcPct val="90000"/>
              </a:lnSpc>
              <a:spcBef>
                <a:spcPct val="20000"/>
              </a:spcBef>
              <a:buClr>
                <a:schemeClr val="tx2"/>
              </a:buClr>
            </a:pPr>
            <a:r>
              <a:rPr lang="en-GB" sz="3600" b="1" dirty="0">
                <a:solidFill>
                  <a:srgbClr val="0B610D"/>
                </a:solidFill>
                <a:latin typeface="Calibri" panose="020F0502020204030204" pitchFamily="34" charset="0"/>
                <a:ea typeface="Calibri" panose="020F0502020204030204" pitchFamily="34" charset="0"/>
                <a:cs typeface="Calibri" panose="020F0502020204030204" pitchFamily="34" charset="0"/>
              </a:rPr>
              <a:t>Sandwich Tech</a:t>
            </a:r>
          </a:p>
          <a:p>
            <a:pPr>
              <a:lnSpc>
                <a:spcPct val="90000"/>
              </a:lnSpc>
              <a:spcBef>
                <a:spcPct val="20000"/>
              </a:spcBef>
              <a:buClr>
                <a:schemeClr val="tx2"/>
              </a:buClr>
            </a:pPr>
            <a:r>
              <a:rPr lang="en-GB" sz="3600" b="1" dirty="0">
                <a:solidFill>
                  <a:srgbClr val="0B610D"/>
                </a:solidFill>
                <a:latin typeface="Calibri" panose="020F0502020204030204" pitchFamily="34" charset="0"/>
                <a:ea typeface="Calibri" panose="020F0502020204030204" pitchFamily="34" charset="0"/>
                <a:cs typeface="Calibri" panose="020F0502020204030204" pitchFamily="34" charset="0"/>
              </a:rPr>
              <a:t>Charles Dickens </a:t>
            </a:r>
          </a:p>
          <a:p>
            <a:pPr>
              <a:lnSpc>
                <a:spcPct val="90000"/>
              </a:lnSpc>
              <a:spcBef>
                <a:spcPct val="20000"/>
              </a:spcBef>
              <a:buClr>
                <a:schemeClr val="tx2"/>
              </a:buClr>
            </a:pPr>
            <a:r>
              <a:rPr lang="en-GB" sz="3600" b="1" dirty="0">
                <a:solidFill>
                  <a:srgbClr val="0B610D"/>
                </a:solidFill>
                <a:latin typeface="Calibri" panose="020F0502020204030204" pitchFamily="34" charset="0"/>
                <a:ea typeface="Calibri" panose="020F0502020204030204" pitchFamily="34" charset="0"/>
                <a:cs typeface="Calibri" panose="020F0502020204030204" pitchFamily="34" charset="0"/>
              </a:rPr>
              <a:t>St. Georges CE*          </a:t>
            </a:r>
          </a:p>
          <a:p>
            <a:pPr>
              <a:lnSpc>
                <a:spcPct val="90000"/>
              </a:lnSpc>
              <a:spcBef>
                <a:spcPct val="20000"/>
              </a:spcBef>
              <a:buClr>
                <a:schemeClr val="tx2"/>
              </a:buClr>
            </a:pPr>
            <a:r>
              <a:rPr lang="en-GB" sz="3600" b="1" dirty="0">
                <a:solidFill>
                  <a:srgbClr val="0B610D"/>
                </a:solidFill>
                <a:latin typeface="Calibri" panose="020F0502020204030204" pitchFamily="34" charset="0"/>
                <a:ea typeface="Calibri" panose="020F0502020204030204" pitchFamily="34" charset="0"/>
                <a:cs typeface="Calibri" panose="020F0502020204030204" pitchFamily="34" charset="0"/>
              </a:rPr>
              <a:t>Spires Academy</a:t>
            </a:r>
          </a:p>
          <a:p>
            <a:pPr marL="342900" indent="-342900">
              <a:lnSpc>
                <a:spcPct val="90000"/>
              </a:lnSpc>
              <a:spcBef>
                <a:spcPct val="20000"/>
              </a:spcBef>
              <a:buClr>
                <a:schemeClr val="tx2"/>
              </a:buClr>
              <a:buFont typeface="Arial" charset="0"/>
              <a:buNone/>
            </a:pPr>
            <a:endParaRPr lang="en-GB" sz="1800" b="1" dirty="0">
              <a:latin typeface="Century Gothic" pitchFamily="34" charset="0"/>
            </a:endParaRPr>
          </a:p>
          <a:p>
            <a:pPr marL="342900" indent="-342900">
              <a:lnSpc>
                <a:spcPct val="90000"/>
              </a:lnSpc>
              <a:spcBef>
                <a:spcPct val="20000"/>
              </a:spcBef>
              <a:buClr>
                <a:schemeClr val="tx2"/>
              </a:buClr>
            </a:pPr>
            <a:r>
              <a:rPr lang="en-GB" sz="2000" b="1" dirty="0">
                <a:latin typeface="Calibri" panose="020F0502020204030204" pitchFamily="34" charset="0"/>
                <a:ea typeface="Calibri" panose="020F0502020204030204" pitchFamily="34" charset="0"/>
                <a:cs typeface="Calibri" panose="020F0502020204030204" pitchFamily="34" charset="0"/>
              </a:rPr>
              <a:t>* = Supplementary Information form required (SIF</a:t>
            </a:r>
            <a:r>
              <a:rPr lang="en-GB" sz="1800" dirty="0">
                <a:latin typeface="Century Gothic" pitchFamily="34" charset="0"/>
              </a:rPr>
              <a:t>)</a:t>
            </a:r>
          </a:p>
        </p:txBody>
      </p:sp>
    </p:spTree>
    <p:extLst>
      <p:ext uri="{BB962C8B-B14F-4D97-AF65-F5344CB8AC3E}">
        <p14:creationId xmlns:p14="http://schemas.microsoft.com/office/powerpoint/2010/main" val="1531717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PESE Process: Key Dates</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2" name="TextBox 11">
            <a:extLst>
              <a:ext uri="{FF2B5EF4-FFF2-40B4-BE49-F238E27FC236}">
                <a16:creationId xmlns:a16="http://schemas.microsoft.com/office/drawing/2014/main" id="{57FDDAA9-A8EC-4DC8-9FFA-87D7A72E17C1}"/>
              </a:ext>
            </a:extLst>
          </p:cNvPr>
          <p:cNvSpPr txBox="1"/>
          <p:nvPr/>
        </p:nvSpPr>
        <p:spPr>
          <a:xfrm>
            <a:off x="329938" y="5584161"/>
            <a:ext cx="8020022" cy="923330"/>
          </a:xfrm>
          <a:prstGeom prst="rect">
            <a:avLst/>
          </a:prstGeom>
          <a:noFill/>
        </p:spPr>
        <p:txBody>
          <a:bodyPr wrap="square">
            <a:spAutoFit/>
          </a:bodyPr>
          <a:lstStyle/>
          <a:p>
            <a:endParaRPr lang="en-GB" dirty="0">
              <a:hlinkClick r:id="rId4"/>
            </a:endParaRPr>
          </a:p>
          <a:p>
            <a:r>
              <a:rPr lang="en-GB" dirty="0">
                <a:hlinkClick r:id="rId4"/>
              </a:rPr>
              <a:t>https://www.kent.gov.uk/education-and-children/schools/school-places/kent-test</a:t>
            </a:r>
            <a:endParaRPr lang="en-GB" dirty="0"/>
          </a:p>
          <a:p>
            <a:endParaRPr lang="en-GB" dirty="0"/>
          </a:p>
        </p:txBody>
      </p:sp>
      <p:sp>
        <p:nvSpPr>
          <p:cNvPr id="8" name="TextBox 7">
            <a:extLst>
              <a:ext uri="{FF2B5EF4-FFF2-40B4-BE49-F238E27FC236}">
                <a16:creationId xmlns:a16="http://schemas.microsoft.com/office/drawing/2014/main" id="{F5D83692-98A2-4CE0-BB55-563BE4C309E8}"/>
              </a:ext>
            </a:extLst>
          </p:cNvPr>
          <p:cNvSpPr txBox="1"/>
          <p:nvPr/>
        </p:nvSpPr>
        <p:spPr>
          <a:xfrm>
            <a:off x="329938" y="5510118"/>
            <a:ext cx="7881374" cy="369332"/>
          </a:xfrm>
          <a:prstGeom prst="rect">
            <a:avLst/>
          </a:prstGeom>
          <a:noFill/>
        </p:spPr>
        <p:txBody>
          <a:bodyPr wrap="square" rtlCol="0">
            <a:spAutoFit/>
          </a:bodyPr>
          <a:lstStyle/>
          <a:p>
            <a:r>
              <a:rPr lang="en-GB" dirty="0"/>
              <a:t>Follow the link below to register:</a:t>
            </a:r>
          </a:p>
        </p:txBody>
      </p:sp>
      <p:pic>
        <p:nvPicPr>
          <p:cNvPr id="6" name="Picture 5">
            <a:extLst>
              <a:ext uri="{FF2B5EF4-FFF2-40B4-BE49-F238E27FC236}">
                <a16:creationId xmlns:a16="http://schemas.microsoft.com/office/drawing/2014/main" id="{4726447C-064C-45B1-8395-D1373BD27B21}"/>
              </a:ext>
            </a:extLst>
          </p:cNvPr>
          <p:cNvPicPr>
            <a:picLocks noChangeAspect="1"/>
          </p:cNvPicPr>
          <p:nvPr/>
        </p:nvPicPr>
        <p:blipFill>
          <a:blip r:embed="rId5"/>
          <a:stretch>
            <a:fillRect/>
          </a:stretch>
        </p:blipFill>
        <p:spPr>
          <a:xfrm>
            <a:off x="575595" y="1658769"/>
            <a:ext cx="6860628" cy="3464548"/>
          </a:xfrm>
          <a:prstGeom prst="rect">
            <a:avLst/>
          </a:prstGeom>
        </p:spPr>
      </p:pic>
    </p:spTree>
    <p:extLst>
      <p:ext uri="{BB962C8B-B14F-4D97-AF65-F5344CB8AC3E}">
        <p14:creationId xmlns:p14="http://schemas.microsoft.com/office/powerpoint/2010/main" val="3585575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Opens June 2nd</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3" name="TextBox 12">
            <a:extLst>
              <a:ext uri="{FF2B5EF4-FFF2-40B4-BE49-F238E27FC236}">
                <a16:creationId xmlns:a16="http://schemas.microsoft.com/office/drawing/2014/main" id="{08ADD85C-B42D-481D-8ECC-B9CA668C0A2B}"/>
              </a:ext>
            </a:extLst>
          </p:cNvPr>
          <p:cNvSpPr txBox="1"/>
          <p:nvPr/>
        </p:nvSpPr>
        <p:spPr>
          <a:xfrm>
            <a:off x="188118" y="1690688"/>
            <a:ext cx="11710655" cy="1200329"/>
          </a:xfrm>
          <a:prstGeom prst="rect">
            <a:avLst/>
          </a:prstGeom>
          <a:noFill/>
        </p:spPr>
        <p:txBody>
          <a:bodyPr wrap="square">
            <a:spAutoFit/>
          </a:bodyPr>
          <a:lstStyle/>
          <a:p>
            <a:r>
              <a:rPr lang="en-GB" sz="2400" b="1" dirty="0">
                <a:hlinkClick r:id="rId4"/>
              </a:rPr>
              <a:t>https://www.kent.gov.uk/education-and-children/schools/school-places</a:t>
            </a:r>
            <a:endParaRPr lang="en-GB" sz="2400" b="1" dirty="0"/>
          </a:p>
          <a:p>
            <a:endParaRPr lang="en-GB" sz="2400" b="1" dirty="0"/>
          </a:p>
          <a:p>
            <a:endParaRPr lang="en-GB" sz="2400" b="1" dirty="0"/>
          </a:p>
        </p:txBody>
      </p:sp>
      <p:pic>
        <p:nvPicPr>
          <p:cNvPr id="5" name="Picture 4">
            <a:extLst>
              <a:ext uri="{FF2B5EF4-FFF2-40B4-BE49-F238E27FC236}">
                <a16:creationId xmlns:a16="http://schemas.microsoft.com/office/drawing/2014/main" id="{7EBE609F-DB1D-4707-B2CD-5B2453E2EDE5}"/>
              </a:ext>
            </a:extLst>
          </p:cNvPr>
          <p:cNvPicPr>
            <a:picLocks noChangeAspect="1"/>
          </p:cNvPicPr>
          <p:nvPr/>
        </p:nvPicPr>
        <p:blipFill>
          <a:blip r:embed="rId5"/>
          <a:stretch>
            <a:fillRect/>
          </a:stretch>
        </p:blipFill>
        <p:spPr>
          <a:xfrm>
            <a:off x="3175494" y="2289450"/>
            <a:ext cx="7062522" cy="3860470"/>
          </a:xfrm>
          <a:prstGeom prst="rect">
            <a:avLst/>
          </a:prstGeom>
        </p:spPr>
      </p:pic>
      <p:cxnSp>
        <p:nvCxnSpPr>
          <p:cNvPr id="8" name="Straight Arrow Connector 7">
            <a:extLst>
              <a:ext uri="{FF2B5EF4-FFF2-40B4-BE49-F238E27FC236}">
                <a16:creationId xmlns:a16="http://schemas.microsoft.com/office/drawing/2014/main" id="{BA1A27E3-D91A-4D34-8F3F-1C2013B89930}"/>
              </a:ext>
            </a:extLst>
          </p:cNvPr>
          <p:cNvCxnSpPr/>
          <p:nvPr/>
        </p:nvCxnSpPr>
        <p:spPr>
          <a:xfrm flipV="1">
            <a:off x="1110343" y="4996543"/>
            <a:ext cx="2065151" cy="244928"/>
          </a:xfrm>
          <a:prstGeom prst="straightConnector1">
            <a:avLst/>
          </a:prstGeom>
          <a:ln w="76200">
            <a:solidFill>
              <a:srgbClr val="0C6A0E"/>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A383CCDB-6941-4349-A33E-EDBFBFFBE6A1}"/>
              </a:ext>
            </a:extLst>
          </p:cNvPr>
          <p:cNvCxnSpPr>
            <a:cxnSpLocks/>
          </p:cNvCxnSpPr>
          <p:nvPr/>
        </p:nvCxnSpPr>
        <p:spPr>
          <a:xfrm flipH="1">
            <a:off x="7451659" y="2501524"/>
            <a:ext cx="1737165" cy="585908"/>
          </a:xfrm>
          <a:prstGeom prst="straightConnector1">
            <a:avLst/>
          </a:prstGeom>
          <a:ln w="76200">
            <a:solidFill>
              <a:srgbClr val="0C6A0E"/>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1032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799" y="341458"/>
            <a:ext cx="11332269" cy="923330"/>
          </a:xfrm>
          <a:prstGeom prst="rect">
            <a:avLst/>
          </a:prstGeom>
          <a:noFill/>
        </p:spPr>
        <p:txBody>
          <a:bodyPr wrap="square" rtlCol="0">
            <a:spAutoFit/>
          </a:bodyPr>
          <a:lstStyle/>
          <a:p>
            <a:r>
              <a:rPr lang="en-GB" sz="5400" b="1" dirty="0">
                <a:solidFill>
                  <a:srgbClr val="FFFF00"/>
                </a:solidFill>
              </a:rPr>
              <a:t>Admissions Process into Secondary</a:t>
            </a:r>
            <a:endParaRPr lang="en-GB" sz="1600"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4" name="TextBox 13">
            <a:extLst>
              <a:ext uri="{FF2B5EF4-FFF2-40B4-BE49-F238E27FC236}">
                <a16:creationId xmlns:a16="http://schemas.microsoft.com/office/drawing/2014/main" id="{BABDFD0D-6351-4C03-BCA8-6C80F33F03B2}"/>
              </a:ext>
            </a:extLst>
          </p:cNvPr>
          <p:cNvSpPr txBox="1"/>
          <p:nvPr/>
        </p:nvSpPr>
        <p:spPr>
          <a:xfrm>
            <a:off x="188119" y="1421749"/>
            <a:ext cx="11795937" cy="5016758"/>
          </a:xfrm>
          <a:prstGeom prst="rect">
            <a:avLst/>
          </a:prstGeom>
          <a:noFill/>
        </p:spPr>
        <p:txBody>
          <a:bodyPr wrap="square">
            <a:spAutoFit/>
          </a:bodyPr>
          <a:lstStyle/>
          <a:p>
            <a:pPr>
              <a:buFontTx/>
              <a:buChar char="•"/>
            </a:pPr>
            <a:r>
              <a:rPr lang="en-GB" sz="3200" dirty="0"/>
              <a:t>There will be a standard form known as a Secondary Common Application Form (SCAF)</a:t>
            </a:r>
            <a:r>
              <a:rPr lang="en-GB" sz="3200" b="1" dirty="0"/>
              <a:t>.</a:t>
            </a:r>
          </a:p>
          <a:p>
            <a:pPr>
              <a:buFontTx/>
              <a:buChar char="•"/>
            </a:pPr>
            <a:r>
              <a:rPr lang="en-GB" sz="3200" dirty="0"/>
              <a:t>Parents will be invited to express four preferences in priority order.</a:t>
            </a:r>
          </a:p>
          <a:p>
            <a:pPr>
              <a:buFontTx/>
              <a:buChar char="•"/>
            </a:pPr>
            <a:r>
              <a:rPr lang="en-GB" sz="3200" dirty="0"/>
              <a:t>Some schools may ask parents to provide additional information on a supplementary form; this must be returned to the school you are applying to. This is not an application form; the only valid application form is the SCAF.</a:t>
            </a:r>
          </a:p>
          <a:p>
            <a:pPr>
              <a:buFontTx/>
              <a:buChar char="•"/>
            </a:pPr>
            <a:r>
              <a:rPr lang="en-GB" sz="3200" dirty="0"/>
              <a:t>The SCAF needs to be completed by </a:t>
            </a:r>
            <a:r>
              <a:rPr lang="en-GB" sz="3200" b="1" dirty="0"/>
              <a:t>31</a:t>
            </a:r>
            <a:r>
              <a:rPr lang="en-GB" sz="3200" b="1" baseline="30000" dirty="0"/>
              <a:t>st</a:t>
            </a:r>
            <a:r>
              <a:rPr lang="en-GB" sz="3200" b="1" dirty="0"/>
              <a:t> October 2025. </a:t>
            </a:r>
          </a:p>
          <a:p>
            <a:pPr>
              <a:buFontTx/>
              <a:buChar char="•"/>
            </a:pPr>
            <a:r>
              <a:rPr lang="en-GB" sz="3200" b="1" dirty="0"/>
              <a:t>March 2026 - </a:t>
            </a:r>
            <a:r>
              <a:rPr lang="en-GB" sz="3200" dirty="0"/>
              <a:t>all parents will be notified of the school allocated for their child.</a:t>
            </a:r>
          </a:p>
        </p:txBody>
      </p:sp>
    </p:spTree>
    <p:extLst>
      <p:ext uri="{BB962C8B-B14F-4D97-AF65-F5344CB8AC3E}">
        <p14:creationId xmlns:p14="http://schemas.microsoft.com/office/powerpoint/2010/main" val="959084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799" y="341458"/>
            <a:ext cx="11332269" cy="923330"/>
          </a:xfrm>
          <a:prstGeom prst="rect">
            <a:avLst/>
          </a:prstGeom>
          <a:noFill/>
        </p:spPr>
        <p:txBody>
          <a:bodyPr wrap="square" rtlCol="0">
            <a:spAutoFit/>
          </a:bodyPr>
          <a:lstStyle/>
          <a:p>
            <a:r>
              <a:rPr lang="en-GB" sz="5400" b="1" dirty="0">
                <a:solidFill>
                  <a:srgbClr val="FFFF00"/>
                </a:solidFill>
              </a:rPr>
              <a:t>Admissions Process into Secondary</a:t>
            </a:r>
            <a:endParaRPr lang="en-GB" sz="1600"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graphicFrame>
        <p:nvGraphicFramePr>
          <p:cNvPr id="8" name="Group 70">
            <a:extLst>
              <a:ext uri="{FF2B5EF4-FFF2-40B4-BE49-F238E27FC236}">
                <a16:creationId xmlns:a16="http://schemas.microsoft.com/office/drawing/2014/main" id="{D5728091-E127-4FC5-AFA8-AD3FC1BCD4FF}"/>
              </a:ext>
            </a:extLst>
          </p:cNvPr>
          <p:cNvGraphicFramePr>
            <a:graphicFrameLocks noGrp="1"/>
          </p:cNvGraphicFramePr>
          <p:nvPr>
            <p:extLst>
              <p:ext uri="{D42A27DB-BD31-4B8C-83A1-F6EECF244321}">
                <p14:modId xmlns:p14="http://schemas.microsoft.com/office/powerpoint/2010/main" val="1992218847"/>
              </p:ext>
            </p:extLst>
          </p:nvPr>
        </p:nvGraphicFramePr>
        <p:xfrm>
          <a:off x="329938" y="2612470"/>
          <a:ext cx="5831928" cy="3709680"/>
        </p:xfrm>
        <a:graphic>
          <a:graphicData uri="http://schemas.openxmlformats.org/drawingml/2006/table">
            <a:tbl>
              <a:tblPr/>
              <a:tblGrid>
                <a:gridCol w="1617889">
                  <a:extLst>
                    <a:ext uri="{9D8B030D-6E8A-4147-A177-3AD203B41FA5}">
                      <a16:colId xmlns:a16="http://schemas.microsoft.com/office/drawing/2014/main" val="20000"/>
                    </a:ext>
                  </a:extLst>
                </a:gridCol>
                <a:gridCol w="944038">
                  <a:extLst>
                    <a:ext uri="{9D8B030D-6E8A-4147-A177-3AD203B41FA5}">
                      <a16:colId xmlns:a16="http://schemas.microsoft.com/office/drawing/2014/main" val="20001"/>
                    </a:ext>
                  </a:extLst>
                </a:gridCol>
                <a:gridCol w="1080120">
                  <a:extLst>
                    <a:ext uri="{9D8B030D-6E8A-4147-A177-3AD203B41FA5}">
                      <a16:colId xmlns:a16="http://schemas.microsoft.com/office/drawing/2014/main" val="20002"/>
                    </a:ext>
                  </a:extLst>
                </a:gridCol>
                <a:gridCol w="1008112">
                  <a:extLst>
                    <a:ext uri="{9D8B030D-6E8A-4147-A177-3AD203B41FA5}">
                      <a16:colId xmlns:a16="http://schemas.microsoft.com/office/drawing/2014/main" val="20003"/>
                    </a:ext>
                  </a:extLst>
                </a:gridCol>
                <a:gridCol w="1181769">
                  <a:extLst>
                    <a:ext uri="{9D8B030D-6E8A-4147-A177-3AD203B41FA5}">
                      <a16:colId xmlns:a16="http://schemas.microsoft.com/office/drawing/2014/main" val="20004"/>
                    </a:ext>
                  </a:extLst>
                </a:gridCol>
              </a:tblGrid>
              <a:tr h="489063">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tx1"/>
                          </a:solidFill>
                          <a:effectLst>
                            <a:outerShdw blurRad="38100" dist="38100" dir="2700000" algn="tl">
                              <a:srgbClr val="FFFFFF"/>
                            </a:outerShdw>
                          </a:effectLst>
                          <a:latin typeface="Century Gothic" pitchFamily="34" charset="0"/>
                        </a:rPr>
                        <a:t>School</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0DA3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100" b="1" i="0" u="none" strike="noStrike" cap="none" normalizeH="0" baseline="0">
                          <a:ln>
                            <a:noFill/>
                          </a:ln>
                          <a:solidFill>
                            <a:schemeClr val="tx1"/>
                          </a:solidFill>
                          <a:effectLst>
                            <a:outerShdw blurRad="38100" dist="38100" dir="2700000" algn="tl">
                              <a:srgbClr val="FFFFFF"/>
                            </a:outerShdw>
                          </a:effectLst>
                          <a:latin typeface="Century Gothic" pitchFamily="34" charset="0"/>
                        </a:rPr>
                        <a:t>Places Available</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0DA3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100" b="1" i="0" u="none" strike="noStrike" cap="none" normalizeH="0" baseline="0" dirty="0">
                          <a:ln>
                            <a:noFill/>
                          </a:ln>
                          <a:solidFill>
                            <a:schemeClr val="tx1"/>
                          </a:solidFill>
                          <a:effectLst>
                            <a:outerShdw blurRad="38100" dist="38100" dir="2700000" algn="tl">
                              <a:srgbClr val="FFFFFF"/>
                            </a:outerShdw>
                          </a:effectLst>
                          <a:latin typeface="Century Gothic" pitchFamily="34" charset="0"/>
                        </a:rPr>
                        <a:t>Applications received</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0DA3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tx1"/>
                          </a:solidFill>
                          <a:effectLst>
                            <a:outerShdw blurRad="38100" dist="38100" dir="2700000" algn="tl">
                              <a:srgbClr val="FFFFFF"/>
                            </a:outerShdw>
                          </a:effectLst>
                          <a:latin typeface="Century Gothic" pitchFamily="34" charset="0"/>
                        </a:rPr>
                        <a:t>Places offered</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0DA3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tx1"/>
                          </a:solidFill>
                          <a:effectLst>
                            <a:outerShdw blurRad="38100" dist="38100" dir="2700000" algn="tl">
                              <a:srgbClr val="FFFFFF"/>
                            </a:outerShdw>
                          </a:effectLst>
                          <a:latin typeface="Century Gothic" pitchFamily="34" charset="0"/>
                        </a:rPr>
                        <a:t>LA Allocation</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0DA36"/>
                    </a:solidFill>
                  </a:tcPr>
                </a:tc>
                <a:extLst>
                  <a:ext uri="{0D108BD9-81ED-4DB2-BD59-A6C34878D82A}">
                    <a16:rowId xmlns:a16="http://schemas.microsoft.com/office/drawing/2014/main" val="10000"/>
                  </a:ext>
                </a:extLst>
              </a:tr>
              <a:tr h="32362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tx1"/>
                          </a:solidFill>
                          <a:effectLst>
                            <a:outerShdw blurRad="38100" dist="38100" dir="2700000" algn="tl">
                              <a:srgbClr val="FFFFFF"/>
                            </a:outerShdw>
                          </a:effectLst>
                          <a:latin typeface="Century Gothic" pitchFamily="34" charset="0"/>
                        </a:rPr>
                        <a:t>Charles Dickens </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folHlink"/>
                          </a:solidFill>
                          <a:effectLst>
                            <a:outerShdw blurRad="38100" dist="38100" dir="2700000" algn="tl">
                              <a:srgbClr val="000000"/>
                            </a:outerShdw>
                          </a:effectLst>
                          <a:latin typeface="Century Gothic" pitchFamily="34" charset="0"/>
                        </a:rPr>
                        <a:t>232</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780</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231</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endParaRP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extLst>
                  <a:ext uri="{0D108BD9-81ED-4DB2-BD59-A6C34878D82A}">
                    <a16:rowId xmlns:a16="http://schemas.microsoft.com/office/drawing/2014/main" val="10001"/>
                  </a:ext>
                </a:extLst>
              </a:tr>
              <a:tr h="513897">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tx1"/>
                          </a:solidFill>
                          <a:effectLst>
                            <a:outerShdw blurRad="38100" dist="38100" dir="2700000" algn="tl">
                              <a:srgbClr val="FFFFFF"/>
                            </a:outerShdw>
                          </a:effectLst>
                          <a:latin typeface="Century Gothic" pitchFamily="34" charset="0"/>
                        </a:rPr>
                        <a:t>Chatham and Clarendon </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folHlink"/>
                          </a:solidFill>
                          <a:effectLst>
                            <a:outerShdw blurRad="38100" dist="38100" dir="2700000" algn="tl">
                              <a:srgbClr val="000000"/>
                            </a:outerShdw>
                          </a:effectLst>
                          <a:latin typeface="Century Gothic" pitchFamily="34" charset="0"/>
                        </a:rPr>
                        <a:t>180</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935</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164</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n-GB" sz="1400" b="1" i="0" u="none" strike="noStrike" cap="none" normalizeH="0" baseline="0">
                        <a:ln>
                          <a:noFill/>
                        </a:ln>
                        <a:solidFill>
                          <a:schemeClr val="hlink"/>
                        </a:solidFill>
                        <a:effectLst>
                          <a:outerShdw blurRad="38100" dist="38100" dir="2700000" algn="tl">
                            <a:srgbClr val="000000"/>
                          </a:outerShdw>
                        </a:effectLst>
                        <a:latin typeface="Century Gothic" pitchFamily="34" charset="0"/>
                      </a:endParaRP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extLst>
                  <a:ext uri="{0D108BD9-81ED-4DB2-BD59-A6C34878D82A}">
                    <a16:rowId xmlns:a16="http://schemas.microsoft.com/office/drawing/2014/main" val="10002"/>
                  </a:ext>
                </a:extLst>
              </a:tr>
              <a:tr h="32362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tx1"/>
                          </a:solidFill>
                          <a:effectLst>
                            <a:outerShdw blurRad="38100" dist="38100" dir="2700000" algn="tl">
                              <a:srgbClr val="FFFFFF"/>
                            </a:outerShdw>
                          </a:effectLst>
                          <a:latin typeface="Century Gothic" pitchFamily="34" charset="0"/>
                        </a:rPr>
                        <a:t>Dane Court  </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folHlink"/>
                          </a:solidFill>
                          <a:effectLst>
                            <a:outerShdw blurRad="38100" dist="38100" dir="2700000" algn="tl">
                              <a:srgbClr val="000000"/>
                            </a:outerShdw>
                          </a:effectLst>
                          <a:latin typeface="Century Gothic" pitchFamily="34" charset="0"/>
                        </a:rPr>
                        <a:t>165</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924</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163</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n-GB" sz="1400" b="1" i="0" u="none" strike="noStrike" cap="none" normalizeH="0" baseline="0">
                        <a:ln>
                          <a:noFill/>
                        </a:ln>
                        <a:solidFill>
                          <a:schemeClr val="hlink"/>
                        </a:solidFill>
                        <a:effectLst>
                          <a:outerShdw blurRad="38100" dist="38100" dir="2700000" algn="tl">
                            <a:srgbClr val="000000"/>
                          </a:outerShdw>
                        </a:effectLst>
                        <a:latin typeface="Century Gothic" pitchFamily="34" charset="0"/>
                      </a:endParaRP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D9D9D9"/>
                    </a:solidFill>
                  </a:tcPr>
                </a:tc>
                <a:extLst>
                  <a:ext uri="{0D108BD9-81ED-4DB2-BD59-A6C34878D82A}">
                    <a16:rowId xmlns:a16="http://schemas.microsoft.com/office/drawing/2014/main" val="10003"/>
                  </a:ext>
                </a:extLst>
              </a:tr>
              <a:tr h="32362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tx1"/>
                          </a:solidFill>
                          <a:effectLst>
                            <a:outerShdw blurRad="38100" dist="38100" dir="2700000" algn="tl">
                              <a:srgbClr val="FFFFFF"/>
                            </a:outerShdw>
                          </a:effectLst>
                          <a:latin typeface="Century Gothic" pitchFamily="34" charset="0"/>
                        </a:rPr>
                        <a:t>Hartsdown</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FF5CC"/>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folHlink"/>
                          </a:solidFill>
                          <a:effectLst>
                            <a:outerShdw blurRad="38100" dist="38100" dir="2700000" algn="tl">
                              <a:srgbClr val="000000"/>
                            </a:outerShdw>
                          </a:effectLst>
                          <a:latin typeface="Century Gothic" pitchFamily="34" charset="0"/>
                        </a:rPr>
                        <a:t>180</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FF5CC"/>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167</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FF5CC"/>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178</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FF5CC"/>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82</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FF5CC"/>
                    </a:solidFill>
                  </a:tcPr>
                </a:tc>
                <a:extLst>
                  <a:ext uri="{0D108BD9-81ED-4DB2-BD59-A6C34878D82A}">
                    <a16:rowId xmlns:a16="http://schemas.microsoft.com/office/drawing/2014/main" val="10004"/>
                  </a:ext>
                </a:extLst>
              </a:tr>
              <a:tr h="32362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tx1"/>
                          </a:solidFill>
                          <a:effectLst>
                            <a:outerShdw blurRad="38100" dist="38100" dir="2700000" algn="tl">
                              <a:srgbClr val="FFFFFF"/>
                            </a:outerShdw>
                          </a:effectLst>
                          <a:latin typeface="Century Gothic" pitchFamily="34" charset="0"/>
                        </a:rPr>
                        <a:t>King Ethelbert  </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150</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828</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158</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endParaRP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extLst>
                  <a:ext uri="{0D108BD9-81ED-4DB2-BD59-A6C34878D82A}">
                    <a16:rowId xmlns:a16="http://schemas.microsoft.com/office/drawing/2014/main" val="10005"/>
                  </a:ext>
                </a:extLst>
              </a:tr>
              <a:tr h="557345">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tx1"/>
                          </a:solidFill>
                          <a:effectLst>
                            <a:outerShdw blurRad="38100" dist="38100" dir="2700000" algn="tl">
                              <a:srgbClr val="FFFFFF"/>
                            </a:outerShdw>
                          </a:effectLst>
                          <a:latin typeface="Century Gothic" pitchFamily="34" charset="0"/>
                        </a:rPr>
                        <a:t>The Royal Harbour Academy</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folHlink"/>
                          </a:solidFill>
                          <a:effectLst>
                            <a:outerShdw blurRad="38100" dist="38100" dir="2700000" algn="tl">
                              <a:srgbClr val="000000"/>
                            </a:outerShdw>
                          </a:effectLst>
                          <a:latin typeface="Century Gothic" pitchFamily="34" charset="0"/>
                        </a:rPr>
                        <a:t>200</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263</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176</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40</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FCE9BA"/>
                    </a:solidFill>
                  </a:tcPr>
                </a:tc>
                <a:extLst>
                  <a:ext uri="{0D108BD9-81ED-4DB2-BD59-A6C34878D82A}">
                    <a16:rowId xmlns:a16="http://schemas.microsoft.com/office/drawing/2014/main" val="10006"/>
                  </a:ext>
                </a:extLst>
              </a:tr>
              <a:tr h="32362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tx1"/>
                          </a:solidFill>
                          <a:effectLst>
                            <a:outerShdw blurRad="38100" dist="38100" dir="2700000" algn="tl">
                              <a:srgbClr val="FFFFFF"/>
                            </a:outerShdw>
                          </a:effectLst>
                          <a:latin typeface="Century Gothic" pitchFamily="34" charset="0"/>
                        </a:rPr>
                        <a:t>St George’s  </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a:ln>
                            <a:noFill/>
                          </a:ln>
                          <a:solidFill>
                            <a:schemeClr val="folHlink"/>
                          </a:solidFill>
                          <a:effectLst>
                            <a:outerShdw blurRad="38100" dist="38100" dir="2700000" algn="tl">
                              <a:srgbClr val="000000"/>
                            </a:outerShdw>
                          </a:effectLst>
                          <a:latin typeface="Century Gothic" pitchFamily="34" charset="0"/>
                        </a:rPr>
                        <a:t>217</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1057</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217</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n-GB" sz="1400" b="1" i="0" u="none" strike="noStrike" cap="none" normalizeH="0" baseline="0">
                        <a:ln>
                          <a:noFill/>
                        </a:ln>
                        <a:solidFill>
                          <a:schemeClr val="hlink"/>
                        </a:solidFill>
                        <a:effectLst>
                          <a:outerShdw blurRad="38100" dist="38100" dir="2700000" algn="tl">
                            <a:srgbClr val="000000"/>
                          </a:outerShdw>
                        </a:effectLst>
                        <a:latin typeface="Century Gothic" pitchFamily="34" charset="0"/>
                      </a:endParaRP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extLst>
                  <a:ext uri="{0D108BD9-81ED-4DB2-BD59-A6C34878D82A}">
                    <a16:rowId xmlns:a16="http://schemas.microsoft.com/office/drawing/2014/main" val="10007"/>
                  </a:ext>
                </a:extLst>
              </a:tr>
              <a:tr h="32362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tx1"/>
                          </a:solidFill>
                          <a:effectLst>
                            <a:outerShdw blurRad="38100" dist="38100" dir="2700000" algn="tl">
                              <a:srgbClr val="FFFFFF"/>
                            </a:outerShdw>
                          </a:effectLst>
                          <a:latin typeface="Century Gothic" pitchFamily="34" charset="0"/>
                        </a:rPr>
                        <a:t>Ursuline  </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150</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folHlink"/>
                          </a:solidFill>
                          <a:effectLst>
                            <a:outerShdw blurRad="38100" dist="38100" dir="2700000" algn="tl">
                              <a:srgbClr val="000000"/>
                            </a:outerShdw>
                          </a:effectLst>
                          <a:latin typeface="Century Gothic" pitchFamily="34" charset="0"/>
                        </a:rPr>
                        <a:t>783</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rPr>
                        <a:t>149</a:t>
                      </a: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n-GB" sz="1400" b="1" i="0" u="none" strike="noStrike" cap="none" normalizeH="0" baseline="0" dirty="0">
                        <a:ln>
                          <a:noFill/>
                        </a:ln>
                        <a:solidFill>
                          <a:schemeClr val="hlink"/>
                        </a:solidFill>
                        <a:effectLst>
                          <a:outerShdw blurRad="38100" dist="38100" dir="2700000" algn="tl">
                            <a:srgbClr val="000000"/>
                          </a:outerShdw>
                        </a:effectLst>
                        <a:latin typeface="Century Gothic" pitchFamily="34" charset="0"/>
                      </a:endParaRPr>
                    </a:p>
                  </a:txBody>
                  <a:tcPr marT="45740" marB="45740" horzOverflow="overflow">
                    <a:lnL w="38100" cap="flat" cmpd="sng" algn="ctr">
                      <a:solidFill>
                        <a:srgbClr val="003300"/>
                      </a:solidFill>
                      <a:prstDash val="solid"/>
                      <a:round/>
                      <a:headEnd type="none" w="med" len="med"/>
                      <a:tailEnd type="none" w="med" len="med"/>
                    </a:lnL>
                    <a:lnR w="38100" cap="flat" cmpd="sng" algn="ctr">
                      <a:solidFill>
                        <a:srgbClr val="003300"/>
                      </a:solidFill>
                      <a:prstDash val="solid"/>
                      <a:round/>
                      <a:headEnd type="none" w="med" len="med"/>
                      <a:tailEnd type="none" w="med" len="med"/>
                    </a:lnR>
                    <a:lnT w="38100" cap="flat" cmpd="sng" algn="ctr">
                      <a:solidFill>
                        <a:srgbClr val="003300"/>
                      </a:solidFill>
                      <a:prstDash val="solid"/>
                      <a:round/>
                      <a:headEnd type="none" w="med" len="med"/>
                      <a:tailEnd type="none" w="med" len="med"/>
                    </a:lnT>
                    <a:lnB w="38100" cap="flat" cmpd="sng" algn="ctr">
                      <a:solidFill>
                        <a:srgbClr val="003300"/>
                      </a:solidFill>
                      <a:prstDash val="solid"/>
                      <a:round/>
                      <a:headEnd type="none" w="med" len="med"/>
                      <a:tailEnd type="none" w="med" len="med"/>
                    </a:lnB>
                    <a:lnTlToBr>
                      <a:noFill/>
                    </a:lnTlToBr>
                    <a:lnBlToTr>
                      <a:noFill/>
                    </a:lnBlToTr>
                    <a:solidFill>
                      <a:srgbClr val="E3DBD3"/>
                    </a:solidFill>
                  </a:tcPr>
                </a:tc>
                <a:extLst>
                  <a:ext uri="{0D108BD9-81ED-4DB2-BD59-A6C34878D82A}">
                    <a16:rowId xmlns:a16="http://schemas.microsoft.com/office/drawing/2014/main" val="10008"/>
                  </a:ext>
                </a:extLst>
              </a:tr>
            </a:tbl>
          </a:graphicData>
        </a:graphic>
      </p:graphicFrame>
      <p:sp>
        <p:nvSpPr>
          <p:cNvPr id="12" name="TextBox 11">
            <a:extLst>
              <a:ext uri="{FF2B5EF4-FFF2-40B4-BE49-F238E27FC236}">
                <a16:creationId xmlns:a16="http://schemas.microsoft.com/office/drawing/2014/main" id="{E0F68054-E42E-453E-A057-9DBB50149022}"/>
              </a:ext>
            </a:extLst>
          </p:cNvPr>
          <p:cNvSpPr txBox="1"/>
          <p:nvPr/>
        </p:nvSpPr>
        <p:spPr>
          <a:xfrm>
            <a:off x="6283233" y="2539229"/>
            <a:ext cx="4733109" cy="3108543"/>
          </a:xfrm>
          <a:prstGeom prst="rect">
            <a:avLst/>
          </a:prstGeom>
          <a:noFill/>
        </p:spPr>
        <p:txBody>
          <a:bodyPr wrap="square">
            <a:spAutoFit/>
          </a:bodyPr>
          <a:lstStyle/>
          <a:p>
            <a:pPr marL="285750" indent="-285750">
              <a:buFont typeface="Arial" panose="020B0604020202020204" pitchFamily="34" charset="0"/>
              <a:buChar char="•"/>
            </a:pPr>
            <a:r>
              <a:rPr lang="en-GB" sz="2800" dirty="0"/>
              <a:t>Who are, or have previously been, in care or looked after</a:t>
            </a:r>
          </a:p>
          <a:p>
            <a:pPr marL="285750" indent="-285750">
              <a:buFont typeface="Arial" panose="020B0604020202020204" pitchFamily="34" charset="0"/>
              <a:buChar char="•"/>
            </a:pPr>
            <a:r>
              <a:rPr lang="en-GB" sz="2800" dirty="0"/>
              <a:t>Siblings</a:t>
            </a:r>
          </a:p>
          <a:p>
            <a:pPr marL="285750" indent="-285750">
              <a:buFont typeface="Arial" panose="020B0604020202020204" pitchFamily="34" charset="0"/>
              <a:buChar char="•"/>
            </a:pPr>
            <a:r>
              <a:rPr lang="en-GB" sz="2800" dirty="0"/>
              <a:t>Catchment</a:t>
            </a:r>
          </a:p>
          <a:p>
            <a:pPr marL="285750" indent="-285750">
              <a:buFont typeface="Arial" panose="020B0604020202020204" pitchFamily="34" charset="0"/>
              <a:buChar char="•"/>
            </a:pPr>
            <a:r>
              <a:rPr lang="en-GB" sz="2800" dirty="0"/>
              <a:t>From a particular religion (for faith schools)</a:t>
            </a:r>
          </a:p>
          <a:p>
            <a:pPr marL="285750" indent="-285750">
              <a:buFont typeface="Arial" panose="020B0604020202020204" pitchFamily="34" charset="0"/>
              <a:buChar char="•"/>
            </a:pPr>
            <a:r>
              <a:rPr lang="en-GB" sz="2800" dirty="0"/>
              <a:t>Kent Test (for grammar </a:t>
            </a:r>
          </a:p>
        </p:txBody>
      </p:sp>
      <p:sp>
        <p:nvSpPr>
          <p:cNvPr id="13" name="TextBox 12">
            <a:extLst>
              <a:ext uri="{FF2B5EF4-FFF2-40B4-BE49-F238E27FC236}">
                <a16:creationId xmlns:a16="http://schemas.microsoft.com/office/drawing/2014/main" id="{0C252746-6D71-40E0-9939-8BC8325CF4E5}"/>
              </a:ext>
            </a:extLst>
          </p:cNvPr>
          <p:cNvSpPr txBox="1"/>
          <p:nvPr/>
        </p:nvSpPr>
        <p:spPr>
          <a:xfrm>
            <a:off x="214245" y="1558842"/>
            <a:ext cx="9723120" cy="1077218"/>
          </a:xfrm>
          <a:prstGeom prst="rect">
            <a:avLst/>
          </a:prstGeom>
          <a:noFill/>
        </p:spPr>
        <p:txBody>
          <a:bodyPr wrap="square">
            <a:spAutoFit/>
          </a:bodyPr>
          <a:lstStyle/>
          <a:p>
            <a:pPr marL="342900" indent="-342900">
              <a:spcBef>
                <a:spcPct val="20000"/>
              </a:spcBef>
              <a:buFont typeface="Arial" charset="0"/>
              <a:buChar char="•"/>
            </a:pPr>
            <a:r>
              <a:rPr lang="en-GB" sz="2000" i="1" dirty="0">
                <a:latin typeface="Century Gothic" pitchFamily="34" charset="0"/>
              </a:rPr>
              <a:t>Many of the Thanet schools were oversubscribed last year.</a:t>
            </a:r>
          </a:p>
          <a:p>
            <a:pPr marL="342900" indent="-342900">
              <a:spcBef>
                <a:spcPct val="20000"/>
              </a:spcBef>
              <a:buFont typeface="Arial" charset="0"/>
              <a:buChar char="•"/>
            </a:pPr>
            <a:r>
              <a:rPr lang="en-GB" sz="2000" b="1" i="1" dirty="0">
                <a:latin typeface="Century Gothic" pitchFamily="34" charset="0"/>
              </a:rPr>
              <a:t>You MUST fulfil the admissions criteria for a school in order to be offered a place</a:t>
            </a:r>
            <a:r>
              <a:rPr lang="en-GB" sz="1800" b="1" i="1" dirty="0">
                <a:latin typeface="Century Gothic" pitchFamily="34" charset="0"/>
              </a:rPr>
              <a:t>.</a:t>
            </a:r>
            <a:endParaRPr lang="en-GB" sz="1800" i="1" dirty="0">
              <a:latin typeface="Century Gothic" pitchFamily="34" charset="0"/>
            </a:endParaRPr>
          </a:p>
        </p:txBody>
      </p:sp>
    </p:spTree>
    <p:extLst>
      <p:ext uri="{BB962C8B-B14F-4D97-AF65-F5344CB8AC3E}">
        <p14:creationId xmlns:p14="http://schemas.microsoft.com/office/powerpoint/2010/main" val="1259392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799" y="341458"/>
            <a:ext cx="11332269" cy="923330"/>
          </a:xfrm>
          <a:prstGeom prst="rect">
            <a:avLst/>
          </a:prstGeom>
          <a:noFill/>
        </p:spPr>
        <p:txBody>
          <a:bodyPr wrap="square" rtlCol="0">
            <a:spAutoFit/>
          </a:bodyPr>
          <a:lstStyle/>
          <a:p>
            <a:r>
              <a:rPr lang="en-GB" sz="5400" b="1" dirty="0">
                <a:solidFill>
                  <a:srgbClr val="FFFF00"/>
                </a:solidFill>
              </a:rPr>
              <a:t>Making a decision</a:t>
            </a:r>
            <a:endParaRPr lang="en-GB" sz="1600"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4" name="TextBox 13">
            <a:extLst>
              <a:ext uri="{FF2B5EF4-FFF2-40B4-BE49-F238E27FC236}">
                <a16:creationId xmlns:a16="http://schemas.microsoft.com/office/drawing/2014/main" id="{FFD2190A-2F72-4D58-9D40-8C8A375A3E13}"/>
              </a:ext>
            </a:extLst>
          </p:cNvPr>
          <p:cNvSpPr txBox="1"/>
          <p:nvPr/>
        </p:nvSpPr>
        <p:spPr>
          <a:xfrm>
            <a:off x="329938" y="1996766"/>
            <a:ext cx="6836228" cy="3625608"/>
          </a:xfrm>
          <a:prstGeom prst="rect">
            <a:avLst/>
          </a:prstGeom>
          <a:noFill/>
        </p:spPr>
        <p:txBody>
          <a:bodyPr wrap="square">
            <a:spAutoFit/>
          </a:bodyPr>
          <a:lstStyle/>
          <a:p>
            <a:pPr marL="342900" indent="-342900">
              <a:spcBef>
                <a:spcPct val="20000"/>
              </a:spcBef>
              <a:buFont typeface="Arial" charset="0"/>
              <a:buChar char="•"/>
            </a:pPr>
            <a:r>
              <a:rPr lang="en-GB" sz="2800" b="1" dirty="0"/>
              <a:t>Secondary school literature and websites</a:t>
            </a:r>
          </a:p>
          <a:p>
            <a:pPr marL="342900" indent="-342900">
              <a:spcBef>
                <a:spcPct val="20000"/>
              </a:spcBef>
              <a:buFont typeface="Arial" charset="0"/>
              <a:buChar char="•"/>
            </a:pPr>
            <a:r>
              <a:rPr lang="en-GB" sz="2800" b="1" dirty="0"/>
              <a:t>Open evenings</a:t>
            </a:r>
          </a:p>
          <a:p>
            <a:pPr marL="342900" indent="-342900">
              <a:spcBef>
                <a:spcPct val="20000"/>
              </a:spcBef>
              <a:buFont typeface="Arial" charset="0"/>
              <a:buChar char="•"/>
            </a:pPr>
            <a:r>
              <a:rPr lang="en-GB" sz="2800" b="1" dirty="0"/>
              <a:t>Visit schools</a:t>
            </a:r>
          </a:p>
          <a:p>
            <a:pPr marL="342900" indent="-342900">
              <a:spcBef>
                <a:spcPct val="20000"/>
              </a:spcBef>
              <a:buFont typeface="Arial" charset="0"/>
              <a:buChar char="•"/>
            </a:pPr>
            <a:r>
              <a:rPr lang="en-GB" sz="2800" b="1" dirty="0"/>
              <a:t>Talk to your child about their thoughts</a:t>
            </a:r>
          </a:p>
          <a:p>
            <a:pPr marL="342900" indent="-342900">
              <a:spcBef>
                <a:spcPct val="20000"/>
              </a:spcBef>
              <a:buFont typeface="Arial" charset="0"/>
              <a:buChar char="•"/>
            </a:pPr>
            <a:r>
              <a:rPr lang="en-GB" sz="2800" b="1" dirty="0"/>
              <a:t>Talk to other parents</a:t>
            </a:r>
          </a:p>
          <a:p>
            <a:pPr marL="342900" indent="-342900">
              <a:spcBef>
                <a:spcPct val="20000"/>
              </a:spcBef>
              <a:buFont typeface="Arial" charset="0"/>
              <a:buChar char="•"/>
            </a:pPr>
            <a:r>
              <a:rPr lang="en-GB" sz="2800" b="1" dirty="0"/>
              <a:t>Talk to class teacher</a:t>
            </a:r>
          </a:p>
          <a:p>
            <a:pPr marL="342900" indent="-342900">
              <a:spcBef>
                <a:spcPct val="20000"/>
              </a:spcBef>
              <a:buFont typeface="Arial" charset="0"/>
              <a:buChar char="•"/>
            </a:pPr>
            <a:r>
              <a:rPr lang="en-GB" sz="2800" b="1" dirty="0"/>
              <a:t>Look back on school reports</a:t>
            </a:r>
            <a:endParaRPr lang="en-GB" sz="2800" dirty="0"/>
          </a:p>
        </p:txBody>
      </p:sp>
      <p:pic>
        <p:nvPicPr>
          <p:cNvPr id="1026" name="Picture 2" descr="Decision-making-simple-explanation">
            <a:extLst>
              <a:ext uri="{FF2B5EF4-FFF2-40B4-BE49-F238E27FC236}">
                <a16:creationId xmlns:a16="http://schemas.microsoft.com/office/drawing/2014/main" id="{89A7EDCF-16AB-4ED2-BB65-FBB6825914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6523" y="2466549"/>
            <a:ext cx="4315539" cy="2882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3508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Kent Test</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4" name="TextBox 13">
            <a:extLst>
              <a:ext uri="{FF2B5EF4-FFF2-40B4-BE49-F238E27FC236}">
                <a16:creationId xmlns:a16="http://schemas.microsoft.com/office/drawing/2014/main" id="{BABDFD0D-6351-4C03-BCA8-6C80F33F03B2}"/>
              </a:ext>
            </a:extLst>
          </p:cNvPr>
          <p:cNvSpPr txBox="1"/>
          <p:nvPr/>
        </p:nvSpPr>
        <p:spPr>
          <a:xfrm>
            <a:off x="412884" y="1766840"/>
            <a:ext cx="11366232" cy="4062651"/>
          </a:xfrm>
          <a:prstGeom prst="rect">
            <a:avLst/>
          </a:prstGeom>
          <a:noFill/>
        </p:spPr>
        <p:txBody>
          <a:bodyPr wrap="square">
            <a:spAutoFit/>
          </a:bodyPr>
          <a:lstStyle/>
          <a:p>
            <a:r>
              <a:rPr lang="en-GB" sz="2400" b="1" u="sng" dirty="0"/>
              <a:t>Paper 1</a:t>
            </a:r>
          </a:p>
          <a:p>
            <a:r>
              <a:rPr lang="en-GB" sz="2400" dirty="0"/>
              <a:t>Multiple Choice English and Mathematics 30 mins each section including practice questions</a:t>
            </a:r>
          </a:p>
          <a:p>
            <a:endParaRPr lang="en-GB" sz="2400" dirty="0"/>
          </a:p>
          <a:p>
            <a:r>
              <a:rPr lang="en-GB" sz="2400" b="1" u="sng" dirty="0"/>
              <a:t>Paper 2</a:t>
            </a:r>
          </a:p>
          <a:p>
            <a:r>
              <a:rPr lang="en-GB" sz="2400" dirty="0"/>
              <a:t>Multiple Choice Reasoning - looks at how quickly and efficiently children solve problems. </a:t>
            </a:r>
          </a:p>
          <a:p>
            <a:r>
              <a:rPr lang="en-GB" sz="2400" dirty="0"/>
              <a:t>30 mins each section:</a:t>
            </a:r>
          </a:p>
          <a:p>
            <a:pPr marL="285750" indent="-285750">
              <a:buFont typeface="Arial" panose="020B0604020202020204" pitchFamily="34" charset="0"/>
              <a:buChar char="•"/>
            </a:pPr>
            <a:r>
              <a:rPr lang="en-GB" sz="2400" dirty="0"/>
              <a:t>Verbal reasoning questions are based on words. </a:t>
            </a:r>
          </a:p>
          <a:p>
            <a:pPr marL="285750" indent="-285750">
              <a:buFont typeface="Arial" panose="020B0604020202020204" pitchFamily="34" charset="0"/>
              <a:buChar char="•"/>
            </a:pPr>
            <a:r>
              <a:rPr lang="en-GB" sz="2400" dirty="0"/>
              <a:t>Non Verbal Reasoning questions are based on numbers, patterns and sequences. (Split into 4 sections individually timed).</a:t>
            </a:r>
          </a:p>
          <a:p>
            <a:endParaRPr lang="en-GB" dirty="0"/>
          </a:p>
        </p:txBody>
      </p:sp>
    </p:spTree>
    <p:extLst>
      <p:ext uri="{BB962C8B-B14F-4D97-AF65-F5344CB8AC3E}">
        <p14:creationId xmlns:p14="http://schemas.microsoft.com/office/powerpoint/2010/main" val="3517143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Format</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4" name="TextBox 13">
            <a:extLst>
              <a:ext uri="{FF2B5EF4-FFF2-40B4-BE49-F238E27FC236}">
                <a16:creationId xmlns:a16="http://schemas.microsoft.com/office/drawing/2014/main" id="{BABDFD0D-6351-4C03-BCA8-6C80F33F03B2}"/>
              </a:ext>
            </a:extLst>
          </p:cNvPr>
          <p:cNvSpPr txBox="1"/>
          <p:nvPr/>
        </p:nvSpPr>
        <p:spPr>
          <a:xfrm>
            <a:off x="197262" y="1770003"/>
            <a:ext cx="11795937" cy="1846659"/>
          </a:xfrm>
          <a:prstGeom prst="rect">
            <a:avLst/>
          </a:prstGeom>
          <a:noFill/>
        </p:spPr>
        <p:txBody>
          <a:bodyPr wrap="square">
            <a:spAutoFit/>
          </a:bodyPr>
          <a:lstStyle/>
          <a:p>
            <a:r>
              <a:rPr lang="en-GB" sz="2400" b="1" dirty="0"/>
              <a:t>Writing - not marked at this stage (40 mins)</a:t>
            </a:r>
          </a:p>
          <a:p>
            <a:endParaRPr lang="en-GB" sz="2400" b="1" u="sng" dirty="0"/>
          </a:p>
          <a:p>
            <a:r>
              <a:rPr lang="en-GB" sz="2400" dirty="0"/>
              <a:t>This will not be marked and is not something that will affect a child’s standardised score. It may be used by a local headteacher panel to review borderline cases.</a:t>
            </a:r>
          </a:p>
          <a:p>
            <a:endParaRPr lang="en-GB" dirty="0"/>
          </a:p>
        </p:txBody>
      </p:sp>
      <p:sp>
        <p:nvSpPr>
          <p:cNvPr id="13" name="TextBox 12">
            <a:extLst>
              <a:ext uri="{FF2B5EF4-FFF2-40B4-BE49-F238E27FC236}">
                <a16:creationId xmlns:a16="http://schemas.microsoft.com/office/drawing/2014/main" id="{0FED9029-2D02-4CFF-9686-39076EBF38F3}"/>
              </a:ext>
            </a:extLst>
          </p:cNvPr>
          <p:cNvSpPr txBox="1"/>
          <p:nvPr/>
        </p:nvSpPr>
        <p:spPr>
          <a:xfrm>
            <a:off x="127776" y="3429000"/>
            <a:ext cx="11865424" cy="2308324"/>
          </a:xfrm>
          <a:prstGeom prst="rect">
            <a:avLst/>
          </a:prstGeom>
          <a:noFill/>
        </p:spPr>
        <p:txBody>
          <a:bodyPr wrap="square">
            <a:spAutoFit/>
          </a:bodyPr>
          <a:lstStyle/>
          <a:p>
            <a:r>
              <a:rPr lang="en-GB" sz="2400" b="1" dirty="0"/>
              <a:t>Your child’s scoring</a:t>
            </a:r>
          </a:p>
          <a:p>
            <a:r>
              <a:rPr lang="en-GB" sz="2400" dirty="0"/>
              <a:t>Your child will get </a:t>
            </a:r>
            <a:r>
              <a:rPr lang="en-GB" sz="2400" b="1" dirty="0"/>
              <a:t>three scores, </a:t>
            </a:r>
            <a:r>
              <a:rPr lang="en-GB" sz="2400" dirty="0"/>
              <a:t>1 for English, 1 for maths and 1 for reasoning. The scores are standardised (a statistical process which compares your child's performance with the average performance of other children in each test). A slight adjustment is made to take into account each child's age so that the youngest are not at a disadvantage.</a:t>
            </a:r>
          </a:p>
          <a:p>
            <a:r>
              <a:rPr lang="en-GB" sz="2400" dirty="0"/>
              <a:t>The score ranges for September 2023 will be published nearer the time.</a:t>
            </a:r>
          </a:p>
        </p:txBody>
      </p:sp>
    </p:spTree>
    <p:extLst>
      <p:ext uri="{BB962C8B-B14F-4D97-AF65-F5344CB8AC3E}">
        <p14:creationId xmlns:p14="http://schemas.microsoft.com/office/powerpoint/2010/main" val="1490759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Format</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pic>
        <p:nvPicPr>
          <p:cNvPr id="3" name="Picture 2">
            <a:extLst>
              <a:ext uri="{FF2B5EF4-FFF2-40B4-BE49-F238E27FC236}">
                <a16:creationId xmlns:a16="http://schemas.microsoft.com/office/drawing/2014/main" id="{C181F55D-BA13-4965-9F68-C90BE5D7BDA3}"/>
              </a:ext>
            </a:extLst>
          </p:cNvPr>
          <p:cNvPicPr>
            <a:picLocks noChangeAspect="1"/>
          </p:cNvPicPr>
          <p:nvPr/>
        </p:nvPicPr>
        <p:blipFill>
          <a:blip r:embed="rId4"/>
          <a:stretch>
            <a:fillRect/>
          </a:stretch>
        </p:blipFill>
        <p:spPr>
          <a:xfrm>
            <a:off x="188119" y="1770510"/>
            <a:ext cx="6611273" cy="2676899"/>
          </a:xfrm>
          <a:prstGeom prst="rect">
            <a:avLst/>
          </a:prstGeom>
        </p:spPr>
      </p:pic>
      <p:pic>
        <p:nvPicPr>
          <p:cNvPr id="6" name="Picture 5">
            <a:extLst>
              <a:ext uri="{FF2B5EF4-FFF2-40B4-BE49-F238E27FC236}">
                <a16:creationId xmlns:a16="http://schemas.microsoft.com/office/drawing/2014/main" id="{632BE0BA-29C7-4E3C-9758-44039603F686}"/>
              </a:ext>
            </a:extLst>
          </p:cNvPr>
          <p:cNvPicPr>
            <a:picLocks noChangeAspect="1"/>
          </p:cNvPicPr>
          <p:nvPr/>
        </p:nvPicPr>
        <p:blipFill>
          <a:blip r:embed="rId5"/>
          <a:stretch>
            <a:fillRect/>
          </a:stretch>
        </p:blipFill>
        <p:spPr>
          <a:xfrm>
            <a:off x="6799392" y="1568155"/>
            <a:ext cx="4899916" cy="4045535"/>
          </a:xfrm>
          <a:prstGeom prst="rect">
            <a:avLst/>
          </a:prstGeom>
        </p:spPr>
      </p:pic>
      <p:pic>
        <p:nvPicPr>
          <p:cNvPr id="12" name="Picture 11">
            <a:extLst>
              <a:ext uri="{FF2B5EF4-FFF2-40B4-BE49-F238E27FC236}">
                <a16:creationId xmlns:a16="http://schemas.microsoft.com/office/drawing/2014/main" id="{6C6A6E1D-A4F0-4A39-B298-1A73B19462A4}"/>
              </a:ext>
            </a:extLst>
          </p:cNvPr>
          <p:cNvPicPr>
            <a:picLocks noChangeAspect="1"/>
          </p:cNvPicPr>
          <p:nvPr/>
        </p:nvPicPr>
        <p:blipFill>
          <a:blip r:embed="rId6"/>
          <a:stretch>
            <a:fillRect/>
          </a:stretch>
        </p:blipFill>
        <p:spPr>
          <a:xfrm>
            <a:off x="492692" y="4697735"/>
            <a:ext cx="6858957" cy="1657581"/>
          </a:xfrm>
          <a:prstGeom prst="rect">
            <a:avLst/>
          </a:prstGeom>
        </p:spPr>
      </p:pic>
    </p:spTree>
    <p:extLst>
      <p:ext uri="{BB962C8B-B14F-4D97-AF65-F5344CB8AC3E}">
        <p14:creationId xmlns:p14="http://schemas.microsoft.com/office/powerpoint/2010/main" val="854150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Scoring 2024</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4" name="TextBox 13">
            <a:extLst>
              <a:ext uri="{FF2B5EF4-FFF2-40B4-BE49-F238E27FC236}">
                <a16:creationId xmlns:a16="http://schemas.microsoft.com/office/drawing/2014/main" id="{BABDFD0D-6351-4C03-BCA8-6C80F33F03B2}"/>
              </a:ext>
            </a:extLst>
          </p:cNvPr>
          <p:cNvSpPr txBox="1"/>
          <p:nvPr/>
        </p:nvSpPr>
        <p:spPr>
          <a:xfrm>
            <a:off x="197262" y="1770003"/>
            <a:ext cx="11795937" cy="4431983"/>
          </a:xfrm>
          <a:prstGeom prst="rect">
            <a:avLst/>
          </a:prstGeom>
          <a:noFill/>
        </p:spPr>
        <p:txBody>
          <a:bodyPr wrap="square">
            <a:spAutoFit/>
          </a:bodyPr>
          <a:lstStyle/>
          <a:p>
            <a:r>
              <a:rPr lang="en-GB" sz="2400" b="1" dirty="0"/>
              <a:t>To be given a grammar school assessment, children needed a total score of 332 or more, with no single score lower than 107. Test scores range from 69 to 141. The highest possible total score is 423.</a:t>
            </a:r>
          </a:p>
          <a:p>
            <a:endParaRPr lang="en-GB" sz="2400" b="1" dirty="0"/>
          </a:p>
          <a:p>
            <a:r>
              <a:rPr lang="en-GB" sz="2400" b="1" dirty="0"/>
              <a:t>Headteacher Appeal:</a:t>
            </a:r>
          </a:p>
          <a:p>
            <a:r>
              <a:rPr lang="en-GB" sz="2400" dirty="0"/>
              <a:t>In some cases, children have been assessed suitable for grammar school via their local Head Teacher Assessment panel, with a score below the 332 total score threshold.</a:t>
            </a:r>
          </a:p>
          <a:p>
            <a:r>
              <a:rPr lang="en-GB" sz="2400" dirty="0"/>
              <a:t> </a:t>
            </a:r>
          </a:p>
          <a:p>
            <a:r>
              <a:rPr lang="en-GB" sz="2400" dirty="0"/>
              <a:t>Children may also score higher than 332, but still be assessed as suitable for comprehensive school in cases where 1 or more of their individual scores were below 108.</a:t>
            </a:r>
          </a:p>
          <a:p>
            <a:endParaRPr lang="en-GB" sz="2400" dirty="0"/>
          </a:p>
          <a:p>
            <a:endParaRPr lang="en-GB" dirty="0"/>
          </a:p>
        </p:txBody>
      </p:sp>
    </p:spTree>
    <p:extLst>
      <p:ext uri="{BB962C8B-B14F-4D97-AF65-F5344CB8AC3E}">
        <p14:creationId xmlns:p14="http://schemas.microsoft.com/office/powerpoint/2010/main" val="881870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341458"/>
            <a:ext cx="9220200" cy="1015663"/>
          </a:xfrm>
          <a:prstGeom prst="rect">
            <a:avLst/>
          </a:prstGeom>
          <a:noFill/>
        </p:spPr>
        <p:txBody>
          <a:bodyPr wrap="square" rtlCol="0">
            <a:spAutoFit/>
          </a:bodyPr>
          <a:lstStyle/>
          <a:p>
            <a:r>
              <a:rPr lang="en-GB" sz="6000" b="1" dirty="0">
                <a:solidFill>
                  <a:srgbClr val="FFFF00"/>
                </a:solidFill>
              </a:rPr>
              <a:t>Appeals</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4" name="TextBox 13">
            <a:extLst>
              <a:ext uri="{FF2B5EF4-FFF2-40B4-BE49-F238E27FC236}">
                <a16:creationId xmlns:a16="http://schemas.microsoft.com/office/drawing/2014/main" id="{BABDFD0D-6351-4C03-BCA8-6C80F33F03B2}"/>
              </a:ext>
            </a:extLst>
          </p:cNvPr>
          <p:cNvSpPr txBox="1"/>
          <p:nvPr/>
        </p:nvSpPr>
        <p:spPr>
          <a:xfrm>
            <a:off x="197262" y="1770003"/>
            <a:ext cx="11795937" cy="3662541"/>
          </a:xfrm>
          <a:prstGeom prst="rect">
            <a:avLst/>
          </a:prstGeom>
          <a:noFill/>
        </p:spPr>
        <p:txBody>
          <a:bodyPr wrap="square">
            <a:spAutoFit/>
          </a:bodyPr>
          <a:lstStyle/>
          <a:p>
            <a:r>
              <a:rPr lang="en-GB" sz="4000" b="1" dirty="0"/>
              <a:t>Parent Appeals</a:t>
            </a:r>
          </a:p>
          <a:p>
            <a:r>
              <a:rPr lang="en-GB" sz="3200" dirty="0">
                <a:hlinkClick r:id="rId4"/>
              </a:rPr>
              <a:t>kent.admissions@kent.gov.uk</a:t>
            </a:r>
            <a:endParaRPr lang="en-GB" sz="3200" dirty="0"/>
          </a:p>
          <a:p>
            <a:r>
              <a:rPr lang="en-GB" sz="3200" dirty="0"/>
              <a:t> </a:t>
            </a:r>
          </a:p>
          <a:p>
            <a:r>
              <a:rPr lang="en-GB" sz="3200" dirty="0"/>
              <a:t>Talk with Mr Neal or Mrs Woodbridge</a:t>
            </a:r>
          </a:p>
          <a:p>
            <a:r>
              <a:rPr lang="en-GB" sz="3200" dirty="0"/>
              <a:t>Decide to appeal or not.</a:t>
            </a:r>
          </a:p>
          <a:p>
            <a:r>
              <a:rPr lang="en-GB" sz="3200" dirty="0"/>
              <a:t>No appeal can take place before March</a:t>
            </a:r>
          </a:p>
          <a:p>
            <a:r>
              <a:rPr lang="en-GB" sz="3200" dirty="0"/>
              <a:t>Independent appeal panel </a:t>
            </a:r>
            <a:endParaRPr lang="en-GB" sz="2400" dirty="0"/>
          </a:p>
        </p:txBody>
      </p:sp>
    </p:spTree>
    <p:extLst>
      <p:ext uri="{BB962C8B-B14F-4D97-AF65-F5344CB8AC3E}">
        <p14:creationId xmlns:p14="http://schemas.microsoft.com/office/powerpoint/2010/main" val="763104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88119" y="365125"/>
            <a:ext cx="9220200" cy="1015663"/>
          </a:xfrm>
          <a:prstGeom prst="rect">
            <a:avLst/>
          </a:prstGeom>
          <a:noFill/>
        </p:spPr>
        <p:txBody>
          <a:bodyPr wrap="square" rtlCol="0">
            <a:spAutoFit/>
          </a:bodyPr>
          <a:lstStyle/>
          <a:p>
            <a:r>
              <a:rPr lang="en-GB" sz="6000" b="1" dirty="0">
                <a:solidFill>
                  <a:srgbClr val="FFFF00"/>
                </a:solidFill>
              </a:rPr>
              <a:t>Be the best you can be</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3" name="TextBox 2">
            <a:extLst>
              <a:ext uri="{FF2B5EF4-FFF2-40B4-BE49-F238E27FC236}">
                <a16:creationId xmlns:a16="http://schemas.microsoft.com/office/drawing/2014/main" id="{D1447967-0A05-4065-866B-62DDAC464EA1}"/>
              </a:ext>
            </a:extLst>
          </p:cNvPr>
          <p:cNvSpPr txBox="1"/>
          <p:nvPr/>
        </p:nvSpPr>
        <p:spPr>
          <a:xfrm>
            <a:off x="329938" y="1690688"/>
            <a:ext cx="11508494" cy="3539430"/>
          </a:xfrm>
          <a:prstGeom prst="rect">
            <a:avLst/>
          </a:prstGeom>
          <a:noFill/>
        </p:spPr>
        <p:txBody>
          <a:bodyPr wrap="square" rtlCol="0">
            <a:spAutoFit/>
          </a:bodyPr>
          <a:lstStyle/>
          <a:p>
            <a:r>
              <a:rPr lang="en-GB" sz="2800" dirty="0"/>
              <a:t>At St Nicholas, we believe that personal development is fostered through the values that we hold so dearly ‘Courage, Resilience, Honesty, Kindness and Be the best you can be’, these values are truly as important to the children’s future success as their academic attainment. </a:t>
            </a:r>
            <a:r>
              <a:rPr lang="en-GB" sz="2800" b="1" dirty="0"/>
              <a:t>We refuse to allow children to be defined by exams alone and encourage them to understand that future success is rooted in their ability to work hard, face setbacks, work with others and be kind, this will allow them to develop strategies for meeting their goals and believe in themselves. </a:t>
            </a:r>
          </a:p>
        </p:txBody>
      </p:sp>
      <p:grpSp>
        <p:nvGrpSpPr>
          <p:cNvPr id="6" name="Group 2">
            <a:extLst>
              <a:ext uri="{FF2B5EF4-FFF2-40B4-BE49-F238E27FC236}">
                <a16:creationId xmlns:a16="http://schemas.microsoft.com/office/drawing/2014/main" id="{062261A3-98CF-41C6-9393-10DA84ED5113}"/>
              </a:ext>
            </a:extLst>
          </p:cNvPr>
          <p:cNvGrpSpPr>
            <a:grpSpLocks/>
          </p:cNvGrpSpPr>
          <p:nvPr/>
        </p:nvGrpSpPr>
        <p:grpSpPr bwMode="auto">
          <a:xfrm>
            <a:off x="6093945" y="5194688"/>
            <a:ext cx="1082643" cy="1052369"/>
            <a:chOff x="102068144" y="106659202"/>
            <a:chExt cx="822578" cy="783186"/>
          </a:xfrm>
        </p:grpSpPr>
        <p:sp>
          <p:nvSpPr>
            <p:cNvPr id="8" name="Oval 3">
              <a:extLst>
                <a:ext uri="{FF2B5EF4-FFF2-40B4-BE49-F238E27FC236}">
                  <a16:creationId xmlns:a16="http://schemas.microsoft.com/office/drawing/2014/main" id="{922C3B80-F5B9-41B3-969A-B83F27B0EF2B}"/>
                </a:ext>
              </a:extLst>
            </p:cNvPr>
            <p:cNvSpPr>
              <a:spLocks noChangeArrowheads="1"/>
            </p:cNvSpPr>
            <p:nvPr/>
          </p:nvSpPr>
          <p:spPr bwMode="auto">
            <a:xfrm>
              <a:off x="102068144" y="106659202"/>
              <a:ext cx="822578" cy="783186"/>
            </a:xfrm>
            <a:prstGeom prst="ellipse">
              <a:avLst/>
            </a:prstGeom>
            <a:solidFill>
              <a:srgbClr val="FFFF00"/>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28" name="Picture 4" descr="Kindness - Free miscellaneous icons">
              <a:extLst>
                <a:ext uri="{FF2B5EF4-FFF2-40B4-BE49-F238E27FC236}">
                  <a16:creationId xmlns:a16="http://schemas.microsoft.com/office/drawing/2014/main" id="{6CCB2A6A-4CC8-4FDC-BF65-9105F138DE5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33377">
              <a:off x="102262952" y="106919646"/>
              <a:ext cx="425817" cy="425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2" name="WordArt 5">
              <a:extLst>
                <a:ext uri="{FF2B5EF4-FFF2-40B4-BE49-F238E27FC236}">
                  <a16:creationId xmlns:a16="http://schemas.microsoft.com/office/drawing/2014/main" id="{CB8C9B59-2779-463D-A06C-B6BA0C5A7C4B}"/>
                </a:ext>
              </a:extLst>
            </p:cNvPr>
            <p:cNvSpPr>
              <a:spLocks noChangeArrowheads="1" noChangeShapeType="1" noTextEdit="1"/>
            </p:cNvSpPr>
            <p:nvPr/>
          </p:nvSpPr>
          <p:spPr bwMode="auto">
            <a:xfrm>
              <a:off x="102229925" y="106790932"/>
              <a:ext cx="534189" cy="484192"/>
            </a:xfrm>
            <a:prstGeom prst="rect">
              <a:avLst/>
            </a:prstGeom>
            <a:extLst>
              <a:ext uri="{AF507438-7753-43E0-B8FC-AC1667EBCBE1}">
                <a14:hiddenEffects xmlns:a14="http://schemas.microsoft.com/office/drawing/2010/main">
                  <a:effectLst/>
                </a14:hiddenEffects>
              </a:ext>
            </a:extLst>
          </p:spPr>
          <p:txBody>
            <a:bodyPr wrap="none" fromWordArt="1">
              <a:prstTxWarp prst="textArchUp">
                <a:avLst>
                  <a:gd name="adj" fmla="val 8671788"/>
                </a:avLst>
              </a:prstTxWarp>
            </a:bodyPr>
            <a:lstStyle/>
            <a:p>
              <a:pPr algn="ctr" rtl="0">
                <a:buNone/>
              </a:pPr>
              <a:r>
                <a:rPr lang="en-GB" sz="2000" b="1" kern="10" spc="0" dirty="0">
                  <a:ln w="15875" algn="ctr">
                    <a:solidFill>
                      <a:srgbClr val="000000"/>
                    </a:solidFill>
                    <a:round/>
                    <a:headEnd/>
                    <a:tailEnd/>
                  </a:ln>
                  <a:solidFill>
                    <a:srgbClr val="0070C0"/>
                  </a:solidFill>
                  <a:effectLst/>
                  <a:latin typeface="Arial Black" panose="020B0A04020102020204" pitchFamily="34" charset="0"/>
                </a:rPr>
                <a:t>kindness</a:t>
              </a:r>
            </a:p>
          </p:txBody>
        </p:sp>
      </p:grpSp>
      <p:grpSp>
        <p:nvGrpSpPr>
          <p:cNvPr id="13" name="Group 6">
            <a:extLst>
              <a:ext uri="{FF2B5EF4-FFF2-40B4-BE49-F238E27FC236}">
                <a16:creationId xmlns:a16="http://schemas.microsoft.com/office/drawing/2014/main" id="{D5018D01-42B7-42CD-B464-4F4DA6016999}"/>
              </a:ext>
            </a:extLst>
          </p:cNvPr>
          <p:cNvGrpSpPr>
            <a:grpSpLocks/>
          </p:cNvGrpSpPr>
          <p:nvPr/>
        </p:nvGrpSpPr>
        <p:grpSpPr bwMode="auto">
          <a:xfrm>
            <a:off x="2158597" y="5177805"/>
            <a:ext cx="1084734" cy="1052369"/>
            <a:chOff x="104760944" y="106509594"/>
            <a:chExt cx="822578" cy="783186"/>
          </a:xfrm>
        </p:grpSpPr>
        <p:sp>
          <p:nvSpPr>
            <p:cNvPr id="14" name="Oval 7">
              <a:extLst>
                <a:ext uri="{FF2B5EF4-FFF2-40B4-BE49-F238E27FC236}">
                  <a16:creationId xmlns:a16="http://schemas.microsoft.com/office/drawing/2014/main" id="{7302DF94-24D9-4805-9EB3-8A977700B697}"/>
                </a:ext>
              </a:extLst>
            </p:cNvPr>
            <p:cNvSpPr>
              <a:spLocks noChangeArrowheads="1"/>
            </p:cNvSpPr>
            <p:nvPr/>
          </p:nvSpPr>
          <p:spPr bwMode="auto">
            <a:xfrm>
              <a:off x="104760944" y="106509594"/>
              <a:ext cx="822578" cy="783186"/>
            </a:xfrm>
            <a:prstGeom prst="ellipse">
              <a:avLst/>
            </a:prstGeom>
            <a:solidFill>
              <a:srgbClr val="FF0000"/>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5" name="WordArt 8">
              <a:extLst>
                <a:ext uri="{FF2B5EF4-FFF2-40B4-BE49-F238E27FC236}">
                  <a16:creationId xmlns:a16="http://schemas.microsoft.com/office/drawing/2014/main" id="{F507E266-B7D1-41C6-8DAB-FF08BCFBC492}"/>
                </a:ext>
              </a:extLst>
            </p:cNvPr>
            <p:cNvSpPr>
              <a:spLocks noChangeArrowheads="1" noChangeShapeType="1" noTextEdit="1"/>
            </p:cNvSpPr>
            <p:nvPr/>
          </p:nvSpPr>
          <p:spPr bwMode="auto">
            <a:xfrm>
              <a:off x="104906868" y="106630668"/>
              <a:ext cx="565903" cy="494848"/>
            </a:xfrm>
            <a:prstGeom prst="rect">
              <a:avLst/>
            </a:prstGeom>
            <a:extLst>
              <a:ext uri="{AF507438-7753-43E0-B8FC-AC1667EBCBE1}">
                <a14:hiddenEffects xmlns:a14="http://schemas.microsoft.com/office/drawing/2010/main">
                  <a:effectLst/>
                </a14:hiddenEffects>
              </a:ext>
            </a:extLst>
          </p:spPr>
          <p:txBody>
            <a:bodyPr wrap="none" fromWordArt="1">
              <a:prstTxWarp prst="textArchUp">
                <a:avLst>
                  <a:gd name="adj" fmla="val 8729767"/>
                </a:avLst>
              </a:prstTxWarp>
            </a:bodyPr>
            <a:lstStyle/>
            <a:p>
              <a:pPr algn="ctr" rtl="0">
                <a:buNone/>
              </a:pPr>
              <a:r>
                <a:rPr lang="en-GB" sz="2000" b="1" kern="10" spc="0" dirty="0">
                  <a:ln w="15875" algn="ctr">
                    <a:solidFill>
                      <a:srgbClr val="000000"/>
                    </a:solidFill>
                    <a:round/>
                    <a:headEnd/>
                    <a:tailEnd/>
                  </a:ln>
                  <a:solidFill>
                    <a:srgbClr val="00B050"/>
                  </a:solidFill>
                  <a:effectLst/>
                  <a:latin typeface="Arial Black" panose="020B0A04020102020204" pitchFamily="34" charset="0"/>
                </a:rPr>
                <a:t>Courage</a:t>
              </a:r>
            </a:p>
          </p:txBody>
        </p:sp>
        <p:pic>
          <p:nvPicPr>
            <p:cNvPr id="1033" name="Picture 9">
              <a:extLst>
                <a:ext uri="{FF2B5EF4-FFF2-40B4-BE49-F238E27FC236}">
                  <a16:creationId xmlns:a16="http://schemas.microsoft.com/office/drawing/2014/main" id="{11EBB5BC-86A0-4E70-A88B-69A8742D8B9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973876" y="106760329"/>
              <a:ext cx="414145" cy="463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grpSp>
        <p:nvGrpSpPr>
          <p:cNvPr id="16" name="Group 10">
            <a:extLst>
              <a:ext uri="{FF2B5EF4-FFF2-40B4-BE49-F238E27FC236}">
                <a16:creationId xmlns:a16="http://schemas.microsoft.com/office/drawing/2014/main" id="{41616301-AEC8-4A6C-849E-59FE23D99859}"/>
              </a:ext>
            </a:extLst>
          </p:cNvPr>
          <p:cNvGrpSpPr>
            <a:grpSpLocks/>
          </p:cNvGrpSpPr>
          <p:nvPr/>
        </p:nvGrpSpPr>
        <p:grpSpPr bwMode="auto">
          <a:xfrm>
            <a:off x="3471015" y="5167312"/>
            <a:ext cx="1082643" cy="1052369"/>
            <a:chOff x="108473052" y="109802833"/>
            <a:chExt cx="822578" cy="783186"/>
          </a:xfrm>
        </p:grpSpPr>
        <p:sp>
          <p:nvSpPr>
            <p:cNvPr id="17" name="Oval 11">
              <a:extLst>
                <a:ext uri="{FF2B5EF4-FFF2-40B4-BE49-F238E27FC236}">
                  <a16:creationId xmlns:a16="http://schemas.microsoft.com/office/drawing/2014/main" id="{4634D402-C7A2-410B-A3D6-7EA31E439859}"/>
                </a:ext>
              </a:extLst>
            </p:cNvPr>
            <p:cNvSpPr>
              <a:spLocks noChangeArrowheads="1"/>
            </p:cNvSpPr>
            <p:nvPr/>
          </p:nvSpPr>
          <p:spPr bwMode="auto">
            <a:xfrm>
              <a:off x="108473052" y="109802833"/>
              <a:ext cx="822578" cy="783186"/>
            </a:xfrm>
            <a:prstGeom prst="ellipse">
              <a:avLst/>
            </a:prstGeom>
            <a:solidFill>
              <a:srgbClr val="00B050"/>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8" name="WordArt 12">
              <a:extLst>
                <a:ext uri="{FF2B5EF4-FFF2-40B4-BE49-F238E27FC236}">
                  <a16:creationId xmlns:a16="http://schemas.microsoft.com/office/drawing/2014/main" id="{F2D85D8A-CE9E-4484-8AE9-29851CE6F4A9}"/>
                </a:ext>
              </a:extLst>
            </p:cNvPr>
            <p:cNvSpPr>
              <a:spLocks noChangeArrowheads="1" noChangeShapeType="1" noTextEdit="1"/>
            </p:cNvSpPr>
            <p:nvPr/>
          </p:nvSpPr>
          <p:spPr bwMode="auto">
            <a:xfrm>
              <a:off x="108598257" y="109934563"/>
              <a:ext cx="598770" cy="484192"/>
            </a:xfrm>
            <a:prstGeom prst="rect">
              <a:avLst/>
            </a:prstGeom>
            <a:extLst>
              <a:ext uri="{AF507438-7753-43E0-B8FC-AC1667EBCBE1}">
                <a14:hiddenEffects xmlns:a14="http://schemas.microsoft.com/office/drawing/2010/main">
                  <a:effectLst/>
                </a14:hiddenEffects>
              </a:ext>
            </a:extLst>
          </p:spPr>
          <p:txBody>
            <a:bodyPr wrap="none" fromWordArt="1">
              <a:prstTxWarp prst="textArchUp">
                <a:avLst>
                  <a:gd name="adj" fmla="val 8853450"/>
                </a:avLst>
              </a:prstTxWarp>
            </a:bodyPr>
            <a:lstStyle/>
            <a:p>
              <a:pPr algn="ctr" rtl="0">
                <a:buNone/>
              </a:pPr>
              <a:r>
                <a:rPr lang="en-GB" sz="2000" b="1" kern="10" spc="0">
                  <a:ln w="15875" algn="ctr">
                    <a:solidFill>
                      <a:srgbClr val="000000"/>
                    </a:solidFill>
                    <a:round/>
                    <a:headEnd/>
                    <a:tailEnd/>
                  </a:ln>
                  <a:solidFill>
                    <a:srgbClr val="00B050"/>
                  </a:solidFill>
                  <a:effectLst/>
                  <a:latin typeface="Arial Black" panose="020B0A04020102020204" pitchFamily="34" charset="0"/>
                </a:rPr>
                <a:t>Resilience</a:t>
              </a:r>
            </a:p>
          </p:txBody>
        </p:sp>
        <p:pic>
          <p:nvPicPr>
            <p:cNvPr id="1037" name="Picture 13" descr="Growth Mindset - Free people icons">
              <a:extLst>
                <a:ext uri="{FF2B5EF4-FFF2-40B4-BE49-F238E27FC236}">
                  <a16:creationId xmlns:a16="http://schemas.microsoft.com/office/drawing/2014/main" id="{80A93ED9-089B-446B-935C-3CEC79FED2A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8666494" y="110065007"/>
              <a:ext cx="474776" cy="47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grpSp>
        <p:nvGrpSpPr>
          <p:cNvPr id="19" name="Group 14">
            <a:extLst>
              <a:ext uri="{FF2B5EF4-FFF2-40B4-BE49-F238E27FC236}">
                <a16:creationId xmlns:a16="http://schemas.microsoft.com/office/drawing/2014/main" id="{DEF6A5B2-69D5-4AA1-9190-36D89EC8C743}"/>
              </a:ext>
            </a:extLst>
          </p:cNvPr>
          <p:cNvGrpSpPr>
            <a:grpSpLocks/>
          </p:cNvGrpSpPr>
          <p:nvPr/>
        </p:nvGrpSpPr>
        <p:grpSpPr bwMode="auto">
          <a:xfrm>
            <a:off x="7405387" y="5200774"/>
            <a:ext cx="1063833" cy="1052369"/>
            <a:chOff x="102400122" y="110742452"/>
            <a:chExt cx="808064" cy="783186"/>
          </a:xfrm>
        </p:grpSpPr>
        <p:sp>
          <p:nvSpPr>
            <p:cNvPr id="20" name="Oval 15">
              <a:extLst>
                <a:ext uri="{FF2B5EF4-FFF2-40B4-BE49-F238E27FC236}">
                  <a16:creationId xmlns:a16="http://schemas.microsoft.com/office/drawing/2014/main" id="{E5BF4D15-2526-4DF4-AFAD-F6E55F346D6F}"/>
                </a:ext>
              </a:extLst>
            </p:cNvPr>
            <p:cNvSpPr>
              <a:spLocks noChangeArrowheads="1"/>
            </p:cNvSpPr>
            <p:nvPr/>
          </p:nvSpPr>
          <p:spPr bwMode="auto">
            <a:xfrm>
              <a:off x="102400122" y="110742452"/>
              <a:ext cx="808064" cy="783186"/>
            </a:xfrm>
            <a:prstGeom prst="ellipse">
              <a:avLst/>
            </a:prstGeom>
            <a:solidFill>
              <a:srgbClr val="FF3300"/>
            </a:solidFill>
            <a:ln w="25400" algn="ctr">
              <a:solidFill>
                <a:srgbClr val="FF3300"/>
              </a:solidFill>
              <a:round/>
              <a:headEnd/>
              <a:tailEnd/>
            </a:ln>
            <a:effectLst/>
            <a:extLs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1" name="AutoShape 16">
              <a:extLst>
                <a:ext uri="{FF2B5EF4-FFF2-40B4-BE49-F238E27FC236}">
                  <a16:creationId xmlns:a16="http://schemas.microsoft.com/office/drawing/2014/main" id="{8530EF22-EF37-443A-B5E2-6231E07AA1C5}"/>
                </a:ext>
              </a:extLst>
            </p:cNvPr>
            <p:cNvSpPr>
              <a:spLocks noChangeArrowheads="1"/>
            </p:cNvSpPr>
            <p:nvPr/>
          </p:nvSpPr>
          <p:spPr bwMode="auto">
            <a:xfrm>
              <a:off x="102553607" y="110876836"/>
              <a:ext cx="499177" cy="444407"/>
            </a:xfrm>
            <a:prstGeom prst="star5">
              <a:avLst/>
            </a:prstGeom>
            <a:solidFill>
              <a:srgbClr val="F2C85C"/>
            </a:solidFill>
            <a:ln w="25400" algn="ctr">
              <a:solidFill>
                <a:srgbClr val="FFC000"/>
              </a:solidFill>
              <a:miter lim="800000"/>
              <a:headEnd/>
              <a:tailEnd/>
            </a:ln>
            <a:effectLst/>
            <a:extLs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2" name="WordArt 17">
              <a:extLst>
                <a:ext uri="{FF2B5EF4-FFF2-40B4-BE49-F238E27FC236}">
                  <a16:creationId xmlns:a16="http://schemas.microsoft.com/office/drawing/2014/main" id="{102445FF-DEB2-44DC-B237-69F69935D677}"/>
                </a:ext>
              </a:extLst>
            </p:cNvPr>
            <p:cNvSpPr>
              <a:spLocks noChangeArrowheads="1" noChangeShapeType="1" noTextEdit="1"/>
            </p:cNvSpPr>
            <p:nvPr/>
          </p:nvSpPr>
          <p:spPr bwMode="auto">
            <a:xfrm>
              <a:off x="102501809" y="110817818"/>
              <a:ext cx="631031" cy="641822"/>
            </a:xfrm>
            <a:prstGeom prst="rect">
              <a:avLst/>
            </a:prstGeom>
            <a:extLst>
              <a:ext uri="{AF507438-7753-43E0-B8FC-AC1667EBCBE1}">
                <a14:hiddenEffects xmlns:a14="http://schemas.microsoft.com/office/drawing/2010/main">
                  <a:effectLst/>
                </a14:hiddenEffects>
              </a:ext>
            </a:extLst>
          </p:spPr>
          <p:txBody>
            <a:bodyPr wrap="none" fromWordArt="1">
              <a:prstTxWarp prst="textArchUp">
                <a:avLst>
                  <a:gd name="adj" fmla="val 10686403"/>
                </a:avLst>
              </a:prstTxWarp>
            </a:bodyPr>
            <a:lstStyle/>
            <a:p>
              <a:pPr algn="ctr" rtl="0">
                <a:buNone/>
              </a:pPr>
              <a:r>
                <a:rPr lang="en-GB" sz="2400" b="1" kern="10" spc="0" dirty="0">
                  <a:ln w="12700" algn="ctr">
                    <a:solidFill>
                      <a:srgbClr val="000000"/>
                    </a:solidFill>
                    <a:round/>
                    <a:headEnd/>
                    <a:tailEnd/>
                  </a:ln>
                  <a:solidFill>
                    <a:srgbClr val="FFFF00"/>
                  </a:solidFill>
                  <a:effectLst/>
                  <a:latin typeface="Arial Black" panose="020B0A04020102020204" pitchFamily="34" charset="0"/>
                </a:rPr>
                <a:t>Being your </a:t>
              </a:r>
            </a:p>
          </p:txBody>
        </p:sp>
        <p:sp>
          <p:nvSpPr>
            <p:cNvPr id="23" name="WordArt 18">
              <a:extLst>
                <a:ext uri="{FF2B5EF4-FFF2-40B4-BE49-F238E27FC236}">
                  <a16:creationId xmlns:a16="http://schemas.microsoft.com/office/drawing/2014/main" id="{D5DE9C88-5F05-4906-A121-F387F32DB167}"/>
                </a:ext>
              </a:extLst>
            </p:cNvPr>
            <p:cNvSpPr>
              <a:spLocks noChangeArrowheads="1" noChangeShapeType="1" noTextEdit="1"/>
            </p:cNvSpPr>
            <p:nvPr/>
          </p:nvSpPr>
          <p:spPr bwMode="auto">
            <a:xfrm>
              <a:off x="102486954" y="110986214"/>
              <a:ext cx="616625" cy="454927"/>
            </a:xfrm>
            <a:prstGeom prst="rect">
              <a:avLst/>
            </a:prstGeom>
            <a:extLst>
              <a:ext uri="{AF507438-7753-43E0-B8FC-AC1667EBCBE1}">
                <a14:hiddenEffects xmlns:a14="http://schemas.microsoft.com/office/drawing/2010/main">
                  <a:effectLst/>
                </a14:hiddenEffects>
              </a:ext>
            </a:extLst>
          </p:spPr>
          <p:txBody>
            <a:bodyPr wrap="none" fromWordArt="1">
              <a:prstTxWarp prst="textArchDown">
                <a:avLst>
                  <a:gd name="adj" fmla="val 0"/>
                </a:avLst>
              </a:prstTxWarp>
            </a:bodyPr>
            <a:lstStyle/>
            <a:p>
              <a:pPr algn="ctr" rtl="0">
                <a:buNone/>
              </a:pPr>
              <a:r>
                <a:rPr lang="en-GB" sz="2400" kern="10" spc="-120">
                  <a:ln w="12700" algn="ctr">
                    <a:solidFill>
                      <a:srgbClr val="000000"/>
                    </a:solidFill>
                    <a:round/>
                    <a:headEnd/>
                    <a:tailEnd/>
                  </a:ln>
                  <a:solidFill>
                    <a:srgbClr val="FFFF00"/>
                  </a:solidFill>
                  <a:effectLst/>
                  <a:latin typeface="Arial Black" panose="020B0A04020102020204" pitchFamily="34" charset="0"/>
                </a:rPr>
                <a:t>best you</a:t>
              </a:r>
            </a:p>
          </p:txBody>
        </p:sp>
      </p:grpSp>
      <p:grpSp>
        <p:nvGrpSpPr>
          <p:cNvPr id="24" name="Group 19">
            <a:extLst>
              <a:ext uri="{FF2B5EF4-FFF2-40B4-BE49-F238E27FC236}">
                <a16:creationId xmlns:a16="http://schemas.microsoft.com/office/drawing/2014/main" id="{DB1B342E-0973-4F51-ABDC-6F31C69BFF95}"/>
              </a:ext>
            </a:extLst>
          </p:cNvPr>
          <p:cNvGrpSpPr>
            <a:grpSpLocks/>
          </p:cNvGrpSpPr>
          <p:nvPr/>
        </p:nvGrpSpPr>
        <p:grpSpPr bwMode="auto">
          <a:xfrm>
            <a:off x="4782480" y="5167312"/>
            <a:ext cx="1082643" cy="1054503"/>
            <a:chOff x="103073828" y="107807576"/>
            <a:chExt cx="822578" cy="783186"/>
          </a:xfrm>
        </p:grpSpPr>
        <p:sp>
          <p:nvSpPr>
            <p:cNvPr id="25" name="Oval 20">
              <a:extLst>
                <a:ext uri="{FF2B5EF4-FFF2-40B4-BE49-F238E27FC236}">
                  <a16:creationId xmlns:a16="http://schemas.microsoft.com/office/drawing/2014/main" id="{1E45ABAC-A3EB-462C-B737-45457EDBA537}"/>
                </a:ext>
              </a:extLst>
            </p:cNvPr>
            <p:cNvSpPr>
              <a:spLocks noChangeArrowheads="1"/>
            </p:cNvSpPr>
            <p:nvPr/>
          </p:nvSpPr>
          <p:spPr bwMode="auto">
            <a:xfrm>
              <a:off x="103073828" y="107807576"/>
              <a:ext cx="822578" cy="783186"/>
            </a:xfrm>
            <a:prstGeom prst="ellipse">
              <a:avLst/>
            </a:prstGeom>
            <a:solidFill>
              <a:srgbClr val="0070C0"/>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6" name="WordArt 21">
              <a:extLst>
                <a:ext uri="{FF2B5EF4-FFF2-40B4-BE49-F238E27FC236}">
                  <a16:creationId xmlns:a16="http://schemas.microsoft.com/office/drawing/2014/main" id="{141DB1BD-7CA5-445C-BF4B-E28508321EF6}"/>
                </a:ext>
              </a:extLst>
            </p:cNvPr>
            <p:cNvSpPr>
              <a:spLocks noChangeArrowheads="1" noChangeShapeType="1" noTextEdit="1"/>
            </p:cNvSpPr>
            <p:nvPr/>
          </p:nvSpPr>
          <p:spPr bwMode="auto">
            <a:xfrm>
              <a:off x="103235609" y="107921578"/>
              <a:ext cx="523188" cy="500854"/>
            </a:xfrm>
            <a:prstGeom prst="rect">
              <a:avLst/>
            </a:prstGeom>
            <a:extLst>
              <a:ext uri="{AF507438-7753-43E0-B8FC-AC1667EBCBE1}">
                <a14:hiddenEffects xmlns:a14="http://schemas.microsoft.com/office/drawing/2010/main">
                  <a:effectLst/>
                </a14:hiddenEffects>
              </a:ext>
            </a:extLst>
          </p:spPr>
          <p:txBody>
            <a:bodyPr wrap="none" fromWordArt="1">
              <a:prstTxWarp prst="textArchUp">
                <a:avLst>
                  <a:gd name="adj" fmla="val 8582257"/>
                </a:avLst>
              </a:prstTxWarp>
            </a:bodyPr>
            <a:lstStyle/>
            <a:p>
              <a:pPr algn="ctr" rtl="0">
                <a:buNone/>
              </a:pPr>
              <a:r>
                <a:rPr lang="en-GB" sz="2000" b="1" kern="10" spc="0">
                  <a:ln w="15875" algn="ctr">
                    <a:solidFill>
                      <a:srgbClr val="000000"/>
                    </a:solidFill>
                    <a:round/>
                    <a:headEnd/>
                    <a:tailEnd/>
                  </a:ln>
                  <a:solidFill>
                    <a:srgbClr val="FFFF00"/>
                  </a:solidFill>
                  <a:effectLst/>
                  <a:latin typeface="Arial Black" panose="020B0A04020102020204" pitchFamily="34" charset="0"/>
                </a:rPr>
                <a:t>Honesty</a:t>
              </a:r>
            </a:p>
          </p:txBody>
        </p:sp>
        <p:pic>
          <p:nvPicPr>
            <p:cNvPr id="1046" name="Picture 22" descr="Hand on heart vector icon">
              <a:extLst>
                <a:ext uri="{FF2B5EF4-FFF2-40B4-BE49-F238E27FC236}">
                  <a16:creationId xmlns:a16="http://schemas.microsoft.com/office/drawing/2014/main" id="{26CEDA83-8CCC-4417-9085-21C12C9D947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3272664" y="108126120"/>
              <a:ext cx="396891" cy="354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27" name="Oval 23">
              <a:extLst>
                <a:ext uri="{FF2B5EF4-FFF2-40B4-BE49-F238E27FC236}">
                  <a16:creationId xmlns:a16="http://schemas.microsoft.com/office/drawing/2014/main" id="{1D5328E6-2D5F-4E8A-B2CC-D0E7FD837BC0}"/>
                </a:ext>
              </a:extLst>
            </p:cNvPr>
            <p:cNvSpPr>
              <a:spLocks noChangeArrowheads="1"/>
            </p:cNvSpPr>
            <p:nvPr/>
          </p:nvSpPr>
          <p:spPr bwMode="auto">
            <a:xfrm>
              <a:off x="103393113" y="108304293"/>
              <a:ext cx="125192" cy="45719"/>
            </a:xfrm>
            <a:prstGeom prst="ellipse">
              <a:avLst/>
            </a:prstGeom>
            <a:solidFill>
              <a:srgbClr val="0571C0"/>
            </a:solidFill>
            <a:ln w="25400" algn="ctr">
              <a:solidFill>
                <a:srgbClr val="0070C0"/>
              </a:solidFill>
              <a:round/>
              <a:headEnd/>
              <a:tailEnd/>
            </a:ln>
            <a:effectLst/>
            <a:extLs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cxnSp>
          <p:nvCxnSpPr>
            <p:cNvPr id="1048" name="AutoShape 24">
              <a:extLst>
                <a:ext uri="{FF2B5EF4-FFF2-40B4-BE49-F238E27FC236}">
                  <a16:creationId xmlns:a16="http://schemas.microsoft.com/office/drawing/2014/main" id="{D846FE6F-A763-4A10-B79A-3FCBB664B52E}"/>
                </a:ext>
              </a:extLst>
            </p:cNvPr>
            <p:cNvCxnSpPr>
              <a:cxnSpLocks noChangeShapeType="1"/>
            </p:cNvCxnSpPr>
            <p:nvPr/>
          </p:nvCxnSpPr>
          <p:spPr bwMode="auto">
            <a:xfrm flipH="1">
              <a:off x="103368567" y="108300083"/>
              <a:ext cx="3068" cy="58301"/>
            </a:xfrm>
            <a:prstGeom prst="straightConnector1">
              <a:avLst/>
            </a:prstGeom>
            <a:noFill/>
            <a:ln w="25400" algn="ctr">
              <a:solidFill>
                <a:srgbClr val="DD041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FFC000"/>
                    </a:outerShdw>
                  </a:effectLst>
                </a14:hiddenEffects>
              </a:ext>
            </a:extLst>
          </p:spPr>
        </p:cxnSp>
        <p:sp>
          <p:nvSpPr>
            <p:cNvPr id="28" name="AutoShape 25">
              <a:extLst>
                <a:ext uri="{FF2B5EF4-FFF2-40B4-BE49-F238E27FC236}">
                  <a16:creationId xmlns:a16="http://schemas.microsoft.com/office/drawing/2014/main" id="{FC6281C5-55DC-4452-A75F-11B1F42775E3}"/>
                </a:ext>
              </a:extLst>
            </p:cNvPr>
            <p:cNvSpPr>
              <a:spLocks noChangeArrowheads="1"/>
            </p:cNvSpPr>
            <p:nvPr/>
          </p:nvSpPr>
          <p:spPr bwMode="auto">
            <a:xfrm>
              <a:off x="103635110" y="108350012"/>
              <a:ext cx="91439" cy="142615"/>
            </a:xfrm>
            <a:prstGeom prst="roundRect">
              <a:avLst>
                <a:gd name="adj" fmla="val 16667"/>
              </a:avLst>
            </a:prstGeom>
            <a:solidFill>
              <a:srgbClr val="0070C0"/>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grpSp>
      <p:grpSp>
        <p:nvGrpSpPr>
          <p:cNvPr id="29" name="Group 26">
            <a:extLst>
              <a:ext uri="{FF2B5EF4-FFF2-40B4-BE49-F238E27FC236}">
                <a16:creationId xmlns:a16="http://schemas.microsoft.com/office/drawing/2014/main" id="{C6BA7148-9974-48EA-B527-F0D7F45C0EA6}"/>
              </a:ext>
            </a:extLst>
          </p:cNvPr>
          <p:cNvGrpSpPr>
            <a:grpSpLocks/>
          </p:cNvGrpSpPr>
          <p:nvPr/>
        </p:nvGrpSpPr>
        <p:grpSpPr bwMode="auto">
          <a:xfrm>
            <a:off x="8698019" y="5208706"/>
            <a:ext cx="1082643" cy="1052369"/>
            <a:chOff x="104999315" y="109370729"/>
            <a:chExt cx="822578" cy="783186"/>
          </a:xfrm>
        </p:grpSpPr>
        <p:sp>
          <p:nvSpPr>
            <p:cNvPr id="30" name="Oval 27">
              <a:extLst>
                <a:ext uri="{FF2B5EF4-FFF2-40B4-BE49-F238E27FC236}">
                  <a16:creationId xmlns:a16="http://schemas.microsoft.com/office/drawing/2014/main" id="{92EF8F3A-23FA-4F06-A808-C641158304D0}"/>
                </a:ext>
              </a:extLst>
            </p:cNvPr>
            <p:cNvSpPr>
              <a:spLocks noChangeArrowheads="1"/>
            </p:cNvSpPr>
            <p:nvPr/>
          </p:nvSpPr>
          <p:spPr bwMode="auto">
            <a:xfrm>
              <a:off x="104999315" y="109370729"/>
              <a:ext cx="822578" cy="783186"/>
            </a:xfrm>
            <a:prstGeom prst="ellipse">
              <a:avLst/>
            </a:prstGeom>
            <a:solidFill>
              <a:srgbClr val="00560B"/>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52" name="Picture 28">
              <a:extLst>
                <a:ext uri="{FF2B5EF4-FFF2-40B4-BE49-F238E27FC236}">
                  <a16:creationId xmlns:a16="http://schemas.microsoft.com/office/drawing/2014/main" id="{30DF87D7-932F-43C8-BD09-A0DB30DEBED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5157337" y="109528877"/>
              <a:ext cx="506372" cy="5211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pic>
        <p:sp>
          <p:nvSpPr>
            <p:cNvPr id="31" name="WordArt 29">
              <a:extLst>
                <a:ext uri="{FF2B5EF4-FFF2-40B4-BE49-F238E27FC236}">
                  <a16:creationId xmlns:a16="http://schemas.microsoft.com/office/drawing/2014/main" id="{12D406E4-5E9E-4620-BB24-10F0D543DA62}"/>
                </a:ext>
              </a:extLst>
            </p:cNvPr>
            <p:cNvSpPr>
              <a:spLocks noChangeArrowheads="1" noChangeShapeType="1" noTextEdit="1"/>
            </p:cNvSpPr>
            <p:nvPr/>
          </p:nvSpPr>
          <p:spPr bwMode="auto">
            <a:xfrm>
              <a:off x="105123997" y="109493514"/>
              <a:ext cx="597575" cy="542999"/>
            </a:xfrm>
            <a:prstGeom prst="rect">
              <a:avLst/>
            </a:prstGeom>
            <a:extLst>
              <a:ext uri="{AF507438-7753-43E0-B8FC-AC1667EBCBE1}">
                <a14:hiddenEffects xmlns:a14="http://schemas.microsoft.com/office/drawing/2010/main">
                  <a:effectLst/>
                </a14:hiddenEffects>
              </a:ext>
            </a:extLst>
          </p:spPr>
          <p:txBody>
            <a:bodyPr wrap="none" fromWordArt="1">
              <a:prstTxWarp prst="textArchUp">
                <a:avLst>
                  <a:gd name="adj" fmla="val 8667731"/>
                </a:avLst>
              </a:prstTxWarp>
            </a:bodyPr>
            <a:lstStyle/>
            <a:p>
              <a:pPr algn="ctr" rtl="0">
                <a:buNone/>
              </a:pPr>
              <a:r>
                <a:rPr lang="en-GB" sz="2000" b="1" kern="10" spc="0" dirty="0">
                  <a:ln w="12700" algn="ctr">
                    <a:solidFill>
                      <a:srgbClr val="000000"/>
                    </a:solidFill>
                    <a:round/>
                    <a:headEnd/>
                    <a:tailEnd/>
                  </a:ln>
                  <a:solidFill>
                    <a:srgbClr val="FFFF00"/>
                  </a:solidFill>
                  <a:effectLst/>
                  <a:latin typeface="Arial Black" panose="020B0A04020102020204" pitchFamily="34" charset="0"/>
                </a:rPr>
                <a:t>It's the way</a:t>
              </a:r>
            </a:p>
          </p:txBody>
        </p:sp>
      </p:grpSp>
    </p:spTree>
    <p:extLst>
      <p:ext uri="{BB962C8B-B14F-4D97-AF65-F5344CB8AC3E}">
        <p14:creationId xmlns:p14="http://schemas.microsoft.com/office/powerpoint/2010/main" val="20148716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stand for!</a:t>
            </a:r>
            <a:br>
              <a:rPr lang="en-GB" dirty="0"/>
            </a:br>
            <a:endParaRPr lang="en-GB" dirty="0"/>
          </a:p>
        </p:txBody>
      </p:sp>
      <p:sp>
        <p:nvSpPr>
          <p:cNvPr id="4" name="Rectangle: Rounded Corners 1">
            <a:extLst>
              <a:ext uri="{FF2B5EF4-FFF2-40B4-BE49-F238E27FC236}">
                <a16:creationId xmlns:a16="http://schemas.microsoft.com/office/drawing/2014/main" id="{B84BC8EB-F64D-4D53-9843-1E7854A5FC8C}"/>
              </a:ext>
            </a:extLst>
          </p:cNvPr>
          <p:cNvSpPr/>
          <p:nvPr/>
        </p:nvSpPr>
        <p:spPr>
          <a:xfrm>
            <a:off x="127776" y="240597"/>
            <a:ext cx="11710656" cy="1217384"/>
          </a:xfrm>
          <a:prstGeom prst="roundRect">
            <a:avLst/>
          </a:prstGeom>
          <a:solidFill>
            <a:srgbClr val="0B610D"/>
          </a:solidFill>
          <a:ln>
            <a:solidFill>
              <a:srgbClr val="5B97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19800" y="259815"/>
            <a:ext cx="9220200" cy="1015663"/>
          </a:xfrm>
          <a:prstGeom prst="rect">
            <a:avLst/>
          </a:prstGeom>
          <a:noFill/>
        </p:spPr>
        <p:txBody>
          <a:bodyPr wrap="square" rtlCol="0">
            <a:spAutoFit/>
          </a:bodyPr>
          <a:lstStyle/>
          <a:p>
            <a:r>
              <a:rPr lang="en-GB" sz="6000" b="1" dirty="0">
                <a:solidFill>
                  <a:srgbClr val="FFFF00"/>
                </a:solidFill>
              </a:rPr>
              <a:t>Useful Documents</a:t>
            </a:r>
            <a:endParaRPr lang="en-GB" dirty="0"/>
          </a:p>
        </p:txBody>
      </p:sp>
      <p:sp>
        <p:nvSpPr>
          <p:cNvPr id="9" name="TextBox 8">
            <a:extLst>
              <a:ext uri="{FF2B5EF4-FFF2-40B4-BE49-F238E27FC236}">
                <a16:creationId xmlns:a16="http://schemas.microsoft.com/office/drawing/2014/main" id="{A0D8ED40-362F-436C-94B5-3DE161C58F59}"/>
              </a:ext>
            </a:extLst>
          </p:cNvPr>
          <p:cNvSpPr txBox="1"/>
          <p:nvPr/>
        </p:nvSpPr>
        <p:spPr>
          <a:xfrm>
            <a:off x="188119" y="6357763"/>
            <a:ext cx="13473844" cy="369332"/>
          </a:xfrm>
          <a:prstGeom prst="rect">
            <a:avLst/>
          </a:prstGeom>
          <a:noFill/>
        </p:spPr>
        <p:txBody>
          <a:bodyPr wrap="square" rtlCol="0">
            <a:spAutoFit/>
          </a:bodyPr>
          <a:lstStyle/>
          <a:p>
            <a:r>
              <a:rPr lang="en-US" b="1" dirty="0">
                <a:solidFill>
                  <a:srgbClr val="5B9711"/>
                </a:solidFill>
              </a:rPr>
              <a:t> St Nicholas-at-Wade CE Primary                                                                                                       A Place to Belong, A Place to Grow</a:t>
            </a:r>
            <a:endParaRPr lang="en-GB" b="1" dirty="0">
              <a:solidFill>
                <a:srgbClr val="5B9711"/>
              </a:solidFill>
            </a:endParaRPr>
          </a:p>
        </p:txBody>
      </p:sp>
      <p:cxnSp>
        <p:nvCxnSpPr>
          <p:cNvPr id="10" name="Straight Connector 9">
            <a:extLst>
              <a:ext uri="{FF2B5EF4-FFF2-40B4-BE49-F238E27FC236}">
                <a16:creationId xmlns:a16="http://schemas.microsoft.com/office/drawing/2014/main" id="{47671F35-3CF4-4019-A69D-C87F6194D588}"/>
              </a:ext>
            </a:extLst>
          </p:cNvPr>
          <p:cNvCxnSpPr>
            <a:cxnSpLocks/>
          </p:cNvCxnSpPr>
          <p:nvPr/>
        </p:nvCxnSpPr>
        <p:spPr>
          <a:xfrm>
            <a:off x="329938" y="6438507"/>
            <a:ext cx="11663262" cy="0"/>
          </a:xfrm>
          <a:prstGeom prst="line">
            <a:avLst/>
          </a:prstGeom>
          <a:ln w="19050">
            <a:solidFill>
              <a:srgbClr val="5B980F"/>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521BDA6-12DB-4FCC-855D-6D5D1EA037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43042" y="236564"/>
            <a:ext cx="1195390" cy="1228064"/>
          </a:xfrm>
          <a:prstGeom prst="rect">
            <a:avLst/>
          </a:prstGeom>
        </p:spPr>
      </p:pic>
      <p:sp>
        <p:nvSpPr>
          <p:cNvPr id="13" name="TextBox 12">
            <a:extLst>
              <a:ext uri="{FF2B5EF4-FFF2-40B4-BE49-F238E27FC236}">
                <a16:creationId xmlns:a16="http://schemas.microsoft.com/office/drawing/2014/main" id="{08ADD85C-B42D-481D-8ECC-B9CA668C0A2B}"/>
              </a:ext>
            </a:extLst>
          </p:cNvPr>
          <p:cNvSpPr txBox="1"/>
          <p:nvPr/>
        </p:nvSpPr>
        <p:spPr>
          <a:xfrm>
            <a:off x="188118" y="1690688"/>
            <a:ext cx="11710655" cy="3416320"/>
          </a:xfrm>
          <a:prstGeom prst="rect">
            <a:avLst/>
          </a:prstGeom>
          <a:noFill/>
        </p:spPr>
        <p:txBody>
          <a:bodyPr wrap="square">
            <a:spAutoFit/>
          </a:bodyPr>
          <a:lstStyle/>
          <a:p>
            <a:r>
              <a:rPr lang="en-GB" sz="2400" b="1" dirty="0">
                <a:hlinkClick r:id="rId4"/>
              </a:rPr>
              <a:t>https://www.discovery.kent.sch.uk/assets/Kent-Test-Leaflet-for-parents-1.pdf</a:t>
            </a:r>
            <a:endParaRPr lang="en-GB" sz="2400" b="1" dirty="0"/>
          </a:p>
          <a:p>
            <a:endParaRPr lang="en-GB" sz="2400" b="1" dirty="0"/>
          </a:p>
          <a:p>
            <a:r>
              <a:rPr lang="en-GB" sz="2400" b="1" dirty="0">
                <a:hlinkClick r:id="rId5"/>
              </a:rPr>
              <a:t>https://www.kent.gov.uk/__data/assets/pdf_file/0014/14513/Kent-Test-familiarisation-booklet.pdf</a:t>
            </a:r>
            <a:endParaRPr lang="en-GB" sz="2400" b="1" dirty="0"/>
          </a:p>
          <a:p>
            <a:endParaRPr lang="en-GB" sz="2400" b="1" dirty="0"/>
          </a:p>
          <a:p>
            <a:r>
              <a:rPr lang="en-GB" sz="2400" b="1" dirty="0">
                <a:hlinkClick r:id="rId6"/>
              </a:rPr>
              <a:t>https://www.kent.gov.uk/__data/assets/pdf_file/0020/161831/Secondary-Admissions-Scheme-for-2025-26.pdf</a:t>
            </a:r>
            <a:endParaRPr lang="en-GB" sz="2400" b="1" dirty="0"/>
          </a:p>
          <a:p>
            <a:endParaRPr lang="en-GB" sz="2400" b="1" dirty="0"/>
          </a:p>
          <a:p>
            <a:endParaRPr lang="en-GB" sz="2400" b="1" dirty="0"/>
          </a:p>
        </p:txBody>
      </p:sp>
    </p:spTree>
    <p:extLst>
      <p:ext uri="{BB962C8B-B14F-4D97-AF65-F5344CB8AC3E}">
        <p14:creationId xmlns:p14="http://schemas.microsoft.com/office/powerpoint/2010/main" val="139842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6582</TotalTime>
  <Words>1385</Words>
  <Application>Microsoft Office PowerPoint</Application>
  <PresentationFormat>Widescreen</PresentationFormat>
  <Paragraphs>236</Paragraphs>
  <Slides>19</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Arial Black</vt:lpstr>
      <vt:lpstr>Arial Rounded MT Bold</vt:lpstr>
      <vt:lpstr>Calibri</vt:lpstr>
      <vt:lpstr>Calibri Light</vt:lpstr>
      <vt:lpstr>Century Gothic</vt:lpstr>
      <vt:lpstr>Wingdings</vt:lpstr>
      <vt:lpstr>Office Theme</vt:lpstr>
      <vt:lpstr>What do I stand for! </vt:lpstr>
      <vt:lpstr>What do I stand for! </vt:lpstr>
      <vt:lpstr>What do I stand for! </vt:lpstr>
      <vt:lpstr>What do I stand for! </vt:lpstr>
      <vt:lpstr>What do I stand for! </vt:lpstr>
      <vt:lpstr>What do I stand for! </vt:lpstr>
      <vt:lpstr>What do I stand for! </vt:lpstr>
      <vt:lpstr>What do I stand for! </vt:lpstr>
      <vt:lpstr>What do I stand for! </vt:lpstr>
      <vt:lpstr>PowerPoint Presentation</vt:lpstr>
      <vt:lpstr>PowerPoint Presentation</vt:lpstr>
      <vt:lpstr>PowerPoint Presentation</vt:lpstr>
      <vt:lpstr>What do I stand for! </vt:lpstr>
      <vt:lpstr>PowerPoint Presentation</vt:lpstr>
      <vt:lpstr>PowerPoint Presentation</vt:lpstr>
      <vt:lpstr>PowerPoint Presentation</vt:lpstr>
      <vt:lpstr>PowerPoint Presentation</vt:lpstr>
      <vt:lpstr>What do I stand for! </vt:lpstr>
      <vt:lpstr>What do I stand for! </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Taralee Kennedy</dc:creator>
  <cp:lastModifiedBy>Mrs T Kennedy</cp:lastModifiedBy>
  <cp:revision>115</cp:revision>
  <dcterms:created xsi:type="dcterms:W3CDTF">2022-07-31T19:42:06Z</dcterms:created>
  <dcterms:modified xsi:type="dcterms:W3CDTF">2025-05-23T13:32:21Z</dcterms:modified>
</cp:coreProperties>
</file>