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3"/>
  </p:notesMasterIdLst>
  <p:sldIdLst>
    <p:sldId id="256" r:id="rId2"/>
    <p:sldId id="269" r:id="rId3"/>
    <p:sldId id="261" r:id="rId4"/>
    <p:sldId id="271" r:id="rId5"/>
    <p:sldId id="262" r:id="rId6"/>
    <p:sldId id="263" r:id="rId7"/>
    <p:sldId id="264" r:id="rId8"/>
    <p:sldId id="265" r:id="rId9"/>
    <p:sldId id="268" r:id="rId10"/>
    <p:sldId id="270" r:id="rId11"/>
    <p:sldId id="267"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660"/>
  </p:normalViewPr>
  <p:slideViewPr>
    <p:cSldViewPr snapToGrid="0">
      <p:cViewPr varScale="1">
        <p:scale>
          <a:sx n="105" d="100"/>
          <a:sy n="105" d="100"/>
        </p:scale>
        <p:origin x="222"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170EBC6-E1D3-4E2C-85BA-10D5FD6D5D9B}" type="datetimeFigureOut">
              <a:rPr lang="en-GB" smtClean="0"/>
              <a:t>09/09/2019</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3752434-CC0B-47B5-86DA-D2BD8618046D}" type="slidenum">
              <a:rPr lang="en-GB" smtClean="0"/>
              <a:t>‹#›</a:t>
            </a:fld>
            <a:endParaRPr lang="en-GB"/>
          </a:p>
        </p:txBody>
      </p:sp>
    </p:spTree>
    <p:extLst>
      <p:ext uri="{BB962C8B-B14F-4D97-AF65-F5344CB8AC3E}">
        <p14:creationId xmlns:p14="http://schemas.microsoft.com/office/powerpoint/2010/main" val="191180515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A new meeting that we have set up.  </a:t>
            </a:r>
          </a:p>
          <a:p>
            <a:endParaRPr lang="en-GB" dirty="0" smtClean="0"/>
          </a:p>
          <a:p>
            <a:r>
              <a:rPr lang="en-GB" dirty="0" smtClean="0"/>
              <a:t>An opportunity for any parents</a:t>
            </a:r>
            <a:r>
              <a:rPr lang="en-GB" baseline="0" dirty="0" smtClean="0"/>
              <a:t> who want to </a:t>
            </a:r>
            <a:r>
              <a:rPr lang="en-GB" baseline="0" dirty="0" err="1" smtClean="0"/>
              <a:t>to</a:t>
            </a:r>
            <a:r>
              <a:rPr lang="en-GB" baseline="0" dirty="0" smtClean="0"/>
              <a:t> offer their ideas, advice and opinions and to ask questions.</a:t>
            </a:r>
          </a:p>
          <a:p>
            <a:endParaRPr lang="en-GB" baseline="0" dirty="0" smtClean="0"/>
          </a:p>
          <a:p>
            <a:r>
              <a:rPr lang="en-GB" baseline="0" dirty="0" smtClean="0"/>
              <a:t>Hopefully it will result in greater understanding between home and school and better outcomes for all out pupils.</a:t>
            </a:r>
            <a:endParaRPr lang="en-GB" dirty="0" smtClean="0"/>
          </a:p>
          <a:p>
            <a:r>
              <a:rPr lang="en-GB" dirty="0" smtClean="0"/>
              <a:t>At this stage do people feel that there is anything that we have omitted</a:t>
            </a:r>
            <a:r>
              <a:rPr lang="en-GB" baseline="0" dirty="0" smtClean="0"/>
              <a:t> from the aims or the protocol that was issued to parents in the newsletter.</a:t>
            </a:r>
            <a:endParaRPr lang="en-GB" dirty="0"/>
          </a:p>
        </p:txBody>
      </p:sp>
      <p:sp>
        <p:nvSpPr>
          <p:cNvPr id="4" name="Slide Number Placeholder 3"/>
          <p:cNvSpPr>
            <a:spLocks noGrp="1"/>
          </p:cNvSpPr>
          <p:nvPr>
            <p:ph type="sldNum" sz="quarter" idx="10"/>
          </p:nvPr>
        </p:nvSpPr>
        <p:spPr/>
        <p:txBody>
          <a:bodyPr/>
          <a:lstStyle/>
          <a:p>
            <a:fld id="{53752434-CC0B-47B5-86DA-D2BD8618046D}" type="slidenum">
              <a:rPr lang="en-GB" smtClean="0"/>
              <a:t>2</a:t>
            </a:fld>
            <a:endParaRPr lang="en-GB"/>
          </a:p>
        </p:txBody>
      </p:sp>
    </p:spTree>
    <p:extLst>
      <p:ext uri="{BB962C8B-B14F-4D97-AF65-F5344CB8AC3E}">
        <p14:creationId xmlns:p14="http://schemas.microsoft.com/office/powerpoint/2010/main" val="286802069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The subject of this meeting was chosen because of the marked split in parental responses to the homework statement.    Homework is like marmite for parents and always has been.</a:t>
            </a:r>
          </a:p>
          <a:p>
            <a:endParaRPr lang="en-GB" dirty="0" smtClean="0"/>
          </a:p>
          <a:p>
            <a:r>
              <a:rPr lang="en-GB" dirty="0" smtClean="0"/>
              <a:t>This is not an issue peculiar to this school, or even this country it has been debated over a long period of time.</a:t>
            </a:r>
          </a:p>
          <a:p>
            <a:endParaRPr lang="en-GB" dirty="0" smtClean="0"/>
          </a:p>
          <a:p>
            <a:r>
              <a:rPr lang="en-GB" dirty="0" smtClean="0"/>
              <a:t>  There is a continuum from those that don’t want their children to have any homework of any type to those who want</a:t>
            </a:r>
            <a:r>
              <a:rPr lang="en-GB" baseline="0" dirty="0" smtClean="0"/>
              <a:t> a great deal for their children.  This is reflected to a degree in some of the written responses from parents.</a:t>
            </a:r>
            <a:endParaRPr lang="en-GB" dirty="0"/>
          </a:p>
        </p:txBody>
      </p:sp>
      <p:sp>
        <p:nvSpPr>
          <p:cNvPr id="4" name="Slide Number Placeholder 3"/>
          <p:cNvSpPr>
            <a:spLocks noGrp="1"/>
          </p:cNvSpPr>
          <p:nvPr>
            <p:ph type="sldNum" sz="quarter" idx="10"/>
          </p:nvPr>
        </p:nvSpPr>
        <p:spPr/>
        <p:txBody>
          <a:bodyPr/>
          <a:lstStyle/>
          <a:p>
            <a:fld id="{53752434-CC0B-47B5-86DA-D2BD8618046D}" type="slidenum">
              <a:rPr lang="en-GB" smtClean="0"/>
              <a:t>3</a:t>
            </a:fld>
            <a:endParaRPr lang="en-GB"/>
          </a:p>
        </p:txBody>
      </p:sp>
    </p:spTree>
    <p:extLst>
      <p:ext uri="{BB962C8B-B14F-4D97-AF65-F5344CB8AC3E}">
        <p14:creationId xmlns:p14="http://schemas.microsoft.com/office/powerpoint/2010/main" val="383193315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Part of the issue is how we define or perceive</a:t>
            </a:r>
            <a:r>
              <a:rPr lang="en-GB" baseline="0" dirty="0" smtClean="0"/>
              <a:t> homework.  What is it?  What should it consist of?  How long should it take?  Should children be expected to complete it on their own?</a:t>
            </a:r>
            <a:endParaRPr lang="en-GB" dirty="0"/>
          </a:p>
        </p:txBody>
      </p:sp>
      <p:sp>
        <p:nvSpPr>
          <p:cNvPr id="4" name="Slide Number Placeholder 3"/>
          <p:cNvSpPr>
            <a:spLocks noGrp="1"/>
          </p:cNvSpPr>
          <p:nvPr>
            <p:ph type="sldNum" sz="quarter" idx="10"/>
          </p:nvPr>
        </p:nvSpPr>
        <p:spPr/>
        <p:txBody>
          <a:bodyPr/>
          <a:lstStyle/>
          <a:p>
            <a:fld id="{53752434-CC0B-47B5-86DA-D2BD8618046D}" type="slidenum">
              <a:rPr lang="en-GB" smtClean="0"/>
              <a:t>4</a:t>
            </a:fld>
            <a:endParaRPr lang="en-GB"/>
          </a:p>
        </p:txBody>
      </p:sp>
    </p:spTree>
    <p:extLst>
      <p:ext uri="{BB962C8B-B14F-4D97-AF65-F5344CB8AC3E}">
        <p14:creationId xmlns:p14="http://schemas.microsoft.com/office/powerpoint/2010/main" val="27183021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Some of the positive comments that were made about the current homework policy.</a:t>
            </a:r>
            <a:endParaRPr lang="en-GB" dirty="0"/>
          </a:p>
        </p:txBody>
      </p:sp>
      <p:sp>
        <p:nvSpPr>
          <p:cNvPr id="4" name="Slide Number Placeholder 3"/>
          <p:cNvSpPr>
            <a:spLocks noGrp="1"/>
          </p:cNvSpPr>
          <p:nvPr>
            <p:ph type="sldNum" sz="quarter" idx="10"/>
          </p:nvPr>
        </p:nvSpPr>
        <p:spPr/>
        <p:txBody>
          <a:bodyPr/>
          <a:lstStyle/>
          <a:p>
            <a:fld id="{53752434-CC0B-47B5-86DA-D2BD8618046D}" type="slidenum">
              <a:rPr lang="en-GB" smtClean="0"/>
              <a:t>5</a:t>
            </a:fld>
            <a:endParaRPr lang="en-GB"/>
          </a:p>
        </p:txBody>
      </p:sp>
    </p:spTree>
    <p:extLst>
      <p:ext uri="{BB962C8B-B14F-4D97-AF65-F5344CB8AC3E}">
        <p14:creationId xmlns:p14="http://schemas.microsoft.com/office/powerpoint/2010/main" val="398592177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Some of the negative comments that were made around the homework.</a:t>
            </a:r>
            <a:endParaRPr lang="en-GB" dirty="0"/>
          </a:p>
        </p:txBody>
      </p:sp>
      <p:sp>
        <p:nvSpPr>
          <p:cNvPr id="4" name="Slide Number Placeholder 3"/>
          <p:cNvSpPr>
            <a:spLocks noGrp="1"/>
          </p:cNvSpPr>
          <p:nvPr>
            <p:ph type="sldNum" sz="quarter" idx="10"/>
          </p:nvPr>
        </p:nvSpPr>
        <p:spPr/>
        <p:txBody>
          <a:bodyPr/>
          <a:lstStyle/>
          <a:p>
            <a:fld id="{53752434-CC0B-47B5-86DA-D2BD8618046D}" type="slidenum">
              <a:rPr lang="en-GB" smtClean="0"/>
              <a:t>6</a:t>
            </a:fld>
            <a:endParaRPr lang="en-GB"/>
          </a:p>
        </p:txBody>
      </p:sp>
    </p:spTree>
    <p:extLst>
      <p:ext uri="{BB962C8B-B14F-4D97-AF65-F5344CB8AC3E}">
        <p14:creationId xmlns:p14="http://schemas.microsoft.com/office/powerpoint/2010/main" val="415511263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Explain Sutton trust  provides a summary of educational research into different subject</a:t>
            </a:r>
            <a:r>
              <a:rPr lang="en-GB" baseline="0" dirty="0" smtClean="0"/>
              <a:t> areas considering cost against impact on learning.</a:t>
            </a:r>
          </a:p>
          <a:p>
            <a:endParaRPr lang="en-GB" baseline="0" dirty="0" smtClean="0"/>
          </a:p>
          <a:p>
            <a:r>
              <a:rPr lang="en-GB" baseline="0" dirty="0" smtClean="0"/>
              <a:t>Sometimes comparisons made with other countries</a:t>
            </a:r>
            <a:endParaRPr lang="en-GB" dirty="0"/>
          </a:p>
        </p:txBody>
      </p:sp>
      <p:sp>
        <p:nvSpPr>
          <p:cNvPr id="4" name="Slide Number Placeholder 3"/>
          <p:cNvSpPr>
            <a:spLocks noGrp="1"/>
          </p:cNvSpPr>
          <p:nvPr>
            <p:ph type="sldNum" sz="quarter" idx="10"/>
          </p:nvPr>
        </p:nvSpPr>
        <p:spPr/>
        <p:txBody>
          <a:bodyPr/>
          <a:lstStyle/>
          <a:p>
            <a:fld id="{53752434-CC0B-47B5-86DA-D2BD8618046D}" type="slidenum">
              <a:rPr lang="en-GB" smtClean="0"/>
              <a:t>7</a:t>
            </a:fld>
            <a:endParaRPr lang="en-GB"/>
          </a:p>
        </p:txBody>
      </p:sp>
    </p:spTree>
    <p:extLst>
      <p:ext uri="{BB962C8B-B14F-4D97-AF65-F5344CB8AC3E}">
        <p14:creationId xmlns:p14="http://schemas.microsoft.com/office/powerpoint/2010/main" val="57692709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Our current school policy</a:t>
            </a:r>
            <a:r>
              <a:rPr lang="en-GB" baseline="0" dirty="0" smtClean="0"/>
              <a:t> was written to help to address some of the differences in opinion between parents regarding homework.  The current policy allows flexibility for parents with busy lives and </a:t>
            </a:r>
            <a:r>
              <a:rPr lang="en-GB" baseline="0" dirty="0" err="1" smtClean="0"/>
              <a:t>differeing</a:t>
            </a:r>
            <a:r>
              <a:rPr lang="en-GB" baseline="0" dirty="0" smtClean="0"/>
              <a:t> priorities decide how much or indeed how little homework they will require of their child.</a:t>
            </a:r>
          </a:p>
          <a:p>
            <a:r>
              <a:rPr lang="en-GB" baseline="0" dirty="0" smtClean="0"/>
              <a:t>It aimed to ensure that all subjects were valued and that children had time to follow their own interests and talents beyond the school day.</a:t>
            </a:r>
          </a:p>
          <a:p>
            <a:r>
              <a:rPr lang="en-GB" dirty="0" smtClean="0"/>
              <a:t>SLT were disappointed to read that some parents felt that there had been no feedback on the homework and that children therefore did not feel their efforts had been valued and this is something that we have taken back to teachers </a:t>
            </a:r>
            <a:endParaRPr lang="en-GB" dirty="0"/>
          </a:p>
        </p:txBody>
      </p:sp>
      <p:sp>
        <p:nvSpPr>
          <p:cNvPr id="4" name="Slide Number Placeholder 3"/>
          <p:cNvSpPr>
            <a:spLocks noGrp="1"/>
          </p:cNvSpPr>
          <p:nvPr>
            <p:ph type="sldNum" sz="quarter" idx="10"/>
          </p:nvPr>
        </p:nvSpPr>
        <p:spPr/>
        <p:txBody>
          <a:bodyPr/>
          <a:lstStyle/>
          <a:p>
            <a:fld id="{53752434-CC0B-47B5-86DA-D2BD8618046D}" type="slidenum">
              <a:rPr lang="en-GB" smtClean="0"/>
              <a:t>8</a:t>
            </a:fld>
            <a:endParaRPr lang="en-GB"/>
          </a:p>
        </p:txBody>
      </p:sp>
    </p:spTree>
    <p:extLst>
      <p:ext uri="{BB962C8B-B14F-4D97-AF65-F5344CB8AC3E}">
        <p14:creationId xmlns:p14="http://schemas.microsoft.com/office/powerpoint/2010/main" val="394336797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This is the SWOT analysis the teachers produced.  </a:t>
            </a:r>
            <a:endParaRPr lang="en-GB" dirty="0"/>
          </a:p>
        </p:txBody>
      </p:sp>
      <p:sp>
        <p:nvSpPr>
          <p:cNvPr id="4" name="Slide Number Placeholder 3"/>
          <p:cNvSpPr>
            <a:spLocks noGrp="1"/>
          </p:cNvSpPr>
          <p:nvPr>
            <p:ph type="sldNum" sz="quarter" idx="10"/>
          </p:nvPr>
        </p:nvSpPr>
        <p:spPr/>
        <p:txBody>
          <a:bodyPr/>
          <a:lstStyle/>
          <a:p>
            <a:fld id="{53752434-CC0B-47B5-86DA-D2BD8618046D}" type="slidenum">
              <a:rPr lang="en-GB" smtClean="0"/>
              <a:t>10</a:t>
            </a:fld>
            <a:endParaRPr lang="en-GB"/>
          </a:p>
        </p:txBody>
      </p:sp>
    </p:spTree>
    <p:extLst>
      <p:ext uri="{BB962C8B-B14F-4D97-AF65-F5344CB8AC3E}">
        <p14:creationId xmlns:p14="http://schemas.microsoft.com/office/powerpoint/2010/main" val="39216073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E180D9C4-A694-4CD3-B059-69555D53E5E1}" type="datetimeFigureOut">
              <a:rPr lang="en-GB" smtClean="0"/>
              <a:t>09/09/2019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89BF179-82D3-4BEF-94E8-1905BC036942}" type="slidenum">
              <a:rPr lang="en-GB" smtClean="0"/>
              <a:t>‹#›</a:t>
            </a:fld>
            <a:endParaRPr lang="en-GB"/>
          </a:p>
        </p:txBody>
      </p:sp>
    </p:spTree>
    <p:extLst>
      <p:ext uri="{BB962C8B-B14F-4D97-AF65-F5344CB8AC3E}">
        <p14:creationId xmlns:p14="http://schemas.microsoft.com/office/powerpoint/2010/main" val="34472632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180D9C4-A694-4CD3-B059-69555D53E5E1}" type="datetimeFigureOut">
              <a:rPr lang="en-GB" smtClean="0"/>
              <a:t>09/09/2019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89BF179-82D3-4BEF-94E8-1905BC036942}" type="slidenum">
              <a:rPr lang="en-GB" smtClean="0"/>
              <a:t>‹#›</a:t>
            </a:fld>
            <a:endParaRPr lang="en-GB"/>
          </a:p>
        </p:txBody>
      </p:sp>
    </p:spTree>
    <p:extLst>
      <p:ext uri="{BB962C8B-B14F-4D97-AF65-F5344CB8AC3E}">
        <p14:creationId xmlns:p14="http://schemas.microsoft.com/office/powerpoint/2010/main" val="35170978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E180D9C4-A694-4CD3-B059-69555D53E5E1}" type="datetimeFigureOut">
              <a:rPr lang="en-GB" smtClean="0"/>
              <a:t>09/09/2019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89BF179-82D3-4BEF-94E8-1905BC036942}" type="slidenum">
              <a:rPr lang="en-GB" smtClean="0"/>
              <a:t>‹#›</a:t>
            </a:fld>
            <a:endParaRPr lang="en-GB"/>
          </a:p>
        </p:txBody>
      </p:sp>
    </p:spTree>
    <p:extLst>
      <p:ext uri="{BB962C8B-B14F-4D97-AF65-F5344CB8AC3E}">
        <p14:creationId xmlns:p14="http://schemas.microsoft.com/office/powerpoint/2010/main" val="37746957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E180D9C4-A694-4CD3-B059-69555D53E5E1}" type="datetimeFigureOut">
              <a:rPr lang="en-GB" smtClean="0"/>
              <a:t>09/09/2019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89BF179-82D3-4BEF-94E8-1905BC036942}" type="slidenum">
              <a:rPr lang="en-GB" smtClean="0"/>
              <a:t>‹#›</a:t>
            </a:fld>
            <a:endParaRPr lang="en-GB"/>
          </a:p>
        </p:txBody>
      </p:sp>
    </p:spTree>
    <p:extLst>
      <p:ext uri="{BB962C8B-B14F-4D97-AF65-F5344CB8AC3E}">
        <p14:creationId xmlns:p14="http://schemas.microsoft.com/office/powerpoint/2010/main" val="17726840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E180D9C4-A694-4CD3-B059-69555D53E5E1}" type="datetimeFigureOut">
              <a:rPr lang="en-GB" smtClean="0"/>
              <a:t>09/09/2019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89BF179-82D3-4BEF-94E8-1905BC036942}" type="slidenum">
              <a:rPr lang="en-GB" smtClean="0"/>
              <a:t>‹#›</a:t>
            </a:fld>
            <a:endParaRPr lang="en-GB"/>
          </a:p>
        </p:txBody>
      </p:sp>
    </p:spTree>
    <p:extLst>
      <p:ext uri="{BB962C8B-B14F-4D97-AF65-F5344CB8AC3E}">
        <p14:creationId xmlns:p14="http://schemas.microsoft.com/office/powerpoint/2010/main" val="11426463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E180D9C4-A694-4CD3-B059-69555D53E5E1}" type="datetimeFigureOut">
              <a:rPr lang="en-GB" smtClean="0"/>
              <a:t>09/09/2019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89BF179-82D3-4BEF-94E8-1905BC036942}" type="slidenum">
              <a:rPr lang="en-GB" smtClean="0"/>
              <a:t>‹#›</a:t>
            </a:fld>
            <a:endParaRPr lang="en-GB"/>
          </a:p>
        </p:txBody>
      </p:sp>
    </p:spTree>
    <p:extLst>
      <p:ext uri="{BB962C8B-B14F-4D97-AF65-F5344CB8AC3E}">
        <p14:creationId xmlns:p14="http://schemas.microsoft.com/office/powerpoint/2010/main" val="6043637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180D9C4-A694-4CD3-B059-69555D53E5E1}" type="datetimeFigureOut">
              <a:rPr lang="en-GB" smtClean="0"/>
              <a:t>09/09/2019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89BF179-82D3-4BEF-94E8-1905BC036942}" type="slidenum">
              <a:rPr lang="en-GB" smtClean="0"/>
              <a:t>‹#›</a:t>
            </a:fld>
            <a:endParaRPr lang="en-GB"/>
          </a:p>
        </p:txBody>
      </p:sp>
    </p:spTree>
    <p:extLst>
      <p:ext uri="{BB962C8B-B14F-4D97-AF65-F5344CB8AC3E}">
        <p14:creationId xmlns:p14="http://schemas.microsoft.com/office/powerpoint/2010/main" val="26645942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E180D9C4-A694-4CD3-B059-69555D53E5E1}" type="datetimeFigureOut">
              <a:rPr lang="en-GB" smtClean="0"/>
              <a:t>09/09/2019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89BF179-82D3-4BEF-94E8-1905BC036942}" type="slidenum">
              <a:rPr lang="en-GB" smtClean="0"/>
              <a:t>‹#›</a:t>
            </a:fld>
            <a:endParaRPr lang="en-GB"/>
          </a:p>
        </p:txBody>
      </p:sp>
    </p:spTree>
    <p:extLst>
      <p:ext uri="{BB962C8B-B14F-4D97-AF65-F5344CB8AC3E}">
        <p14:creationId xmlns:p14="http://schemas.microsoft.com/office/powerpoint/2010/main" val="21063702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E180D9C4-A694-4CD3-B059-69555D53E5E1}" type="datetimeFigureOut">
              <a:rPr lang="en-GB" smtClean="0"/>
              <a:t>09/09/2019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89BF179-82D3-4BEF-94E8-1905BC036942}" type="slidenum">
              <a:rPr lang="en-GB" smtClean="0"/>
              <a:t>‹#›</a:t>
            </a:fld>
            <a:endParaRPr lang="en-GB"/>
          </a:p>
        </p:txBody>
      </p:sp>
    </p:spTree>
    <p:extLst>
      <p:ext uri="{BB962C8B-B14F-4D97-AF65-F5344CB8AC3E}">
        <p14:creationId xmlns:p14="http://schemas.microsoft.com/office/powerpoint/2010/main" val="41367922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E180D9C4-A694-4CD3-B059-69555D53E5E1}" type="datetimeFigureOut">
              <a:rPr lang="en-GB" smtClean="0"/>
              <a:t>09/09/2019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89BF179-82D3-4BEF-94E8-1905BC036942}" type="slidenum">
              <a:rPr lang="en-GB" smtClean="0"/>
              <a:t>‹#›</a:t>
            </a:fld>
            <a:endParaRPr lang="en-GB"/>
          </a:p>
        </p:txBody>
      </p:sp>
    </p:spTree>
    <p:extLst>
      <p:ext uri="{BB962C8B-B14F-4D97-AF65-F5344CB8AC3E}">
        <p14:creationId xmlns:p14="http://schemas.microsoft.com/office/powerpoint/2010/main" val="36872563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E180D9C4-A694-4CD3-B059-69555D53E5E1}" type="datetimeFigureOut">
              <a:rPr lang="en-GB" smtClean="0"/>
              <a:t>09/09/2019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89BF179-82D3-4BEF-94E8-1905BC036942}"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178129942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E180D9C4-A694-4CD3-B059-69555D53E5E1}" type="datetimeFigureOut">
              <a:rPr lang="en-GB" smtClean="0"/>
              <a:t>09/09/2019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89BF179-82D3-4BEF-94E8-1905BC036942}" type="slidenum">
              <a:rPr lang="en-GB" smtClean="0"/>
              <a:t>‹#›</a:t>
            </a:fld>
            <a:endParaRPr lang="en-GB"/>
          </a:p>
        </p:txBody>
      </p:sp>
    </p:spTree>
    <p:extLst>
      <p:ext uri="{BB962C8B-B14F-4D97-AF65-F5344CB8AC3E}">
        <p14:creationId xmlns:p14="http://schemas.microsoft.com/office/powerpoint/2010/main" val="293368156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E180D9C4-A694-4CD3-B059-69555D53E5E1}" type="datetimeFigureOut">
              <a:rPr lang="en-GB" smtClean="0"/>
              <a:t>09/09/2019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89BF179-82D3-4BEF-94E8-1905BC036942}"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1104223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E180D9C4-A694-4CD3-B059-69555D53E5E1}" type="datetimeFigureOut">
              <a:rPr lang="en-GB" smtClean="0"/>
              <a:t>09/09/2019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89BF179-82D3-4BEF-94E8-1905BC036942}" type="slidenum">
              <a:rPr lang="en-GB" smtClean="0"/>
              <a:t>‹#›</a:t>
            </a:fld>
            <a:endParaRPr lang="en-GB"/>
          </a:p>
        </p:txBody>
      </p:sp>
    </p:spTree>
    <p:extLst>
      <p:ext uri="{BB962C8B-B14F-4D97-AF65-F5344CB8AC3E}">
        <p14:creationId xmlns:p14="http://schemas.microsoft.com/office/powerpoint/2010/main" val="147219190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180D9C4-A694-4CD3-B059-69555D53E5E1}" type="datetimeFigureOut">
              <a:rPr lang="en-GB" smtClean="0"/>
              <a:t>09/09/2019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89BF179-82D3-4BEF-94E8-1905BC036942}" type="slidenum">
              <a:rPr lang="en-GB" smtClean="0"/>
              <a:t>‹#›</a:t>
            </a:fld>
            <a:endParaRPr lang="en-GB"/>
          </a:p>
        </p:txBody>
      </p:sp>
    </p:spTree>
    <p:extLst>
      <p:ext uri="{BB962C8B-B14F-4D97-AF65-F5344CB8AC3E}">
        <p14:creationId xmlns:p14="http://schemas.microsoft.com/office/powerpoint/2010/main" val="397005689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180D9C4-A694-4CD3-B059-69555D53E5E1}" type="datetimeFigureOut">
              <a:rPr lang="en-GB" smtClean="0"/>
              <a:t>09/09/2019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89BF179-82D3-4BEF-94E8-1905BC036942}" type="slidenum">
              <a:rPr lang="en-GB" smtClean="0"/>
              <a:t>‹#›</a:t>
            </a:fld>
            <a:endParaRPr lang="en-GB"/>
          </a:p>
        </p:txBody>
      </p:sp>
    </p:spTree>
    <p:extLst>
      <p:ext uri="{BB962C8B-B14F-4D97-AF65-F5344CB8AC3E}">
        <p14:creationId xmlns:p14="http://schemas.microsoft.com/office/powerpoint/2010/main" val="5030323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E180D9C4-A694-4CD3-B059-69555D53E5E1}" type="datetimeFigureOut">
              <a:rPr lang="en-GB" smtClean="0"/>
              <a:t>09/09/2019</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789BF179-82D3-4BEF-94E8-1905BC036942}" type="slidenum">
              <a:rPr lang="en-GB" smtClean="0"/>
              <a:t>‹#›</a:t>
            </a:fld>
            <a:endParaRPr lang="en-GB"/>
          </a:p>
        </p:txBody>
      </p:sp>
    </p:spTree>
    <p:extLst>
      <p:ext uri="{BB962C8B-B14F-4D97-AF65-F5344CB8AC3E}">
        <p14:creationId xmlns:p14="http://schemas.microsoft.com/office/powerpoint/2010/main" val="92402007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5.xml"/><Relationship Id="rId4" Type="http://schemas.openxmlformats.org/officeDocument/2006/relationships/image" Target="../media/image2.jpe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s://educationendowmentfoundation.org.uk/evidence-summaries/teaching-learning-toolkit/homework-primary/" TargetMode="External"/><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hyperlink" Target="https://www.gov.uk/government/uploads/system/uploads/attachment_data/file/691220/REPORT_Parents_Panel_Annual_Report_2016-2017.pdf" TargetMode="Externa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Home </a:t>
            </a:r>
            <a:r>
              <a:rPr lang="en-GB" dirty="0" smtClean="0"/>
              <a:t>Learning </a:t>
            </a:r>
            <a:r>
              <a:rPr lang="en-GB" dirty="0" smtClean="0"/>
              <a:t/>
            </a:r>
            <a:br>
              <a:rPr lang="en-GB" dirty="0" smtClean="0"/>
            </a:br>
            <a:r>
              <a:rPr lang="en-GB" dirty="0" smtClean="0"/>
              <a:t>at St. Nicholas at Wade</a:t>
            </a:r>
            <a:endParaRPr lang="en-GB" dirty="0"/>
          </a:p>
        </p:txBody>
      </p:sp>
      <p:sp>
        <p:nvSpPr>
          <p:cNvPr id="3" name="Subtitle 2"/>
          <p:cNvSpPr>
            <a:spLocks noGrp="1"/>
          </p:cNvSpPr>
          <p:nvPr>
            <p:ph type="subTitle" idx="1"/>
          </p:nvPr>
        </p:nvSpPr>
        <p:spPr/>
        <p:txBody>
          <a:bodyPr/>
          <a:lstStyle/>
          <a:p>
            <a:r>
              <a:rPr lang="en-GB" dirty="0" smtClean="0"/>
              <a:t>Parent Forum 9</a:t>
            </a:r>
            <a:r>
              <a:rPr lang="en-GB" baseline="30000" dirty="0" smtClean="0"/>
              <a:t>th</a:t>
            </a:r>
            <a:r>
              <a:rPr lang="en-GB" dirty="0" smtClean="0"/>
              <a:t> September 2019</a:t>
            </a:r>
            <a:endParaRPr lang="en-GB" dirty="0"/>
          </a:p>
        </p:txBody>
      </p:sp>
    </p:spTree>
    <p:extLst>
      <p:ext uri="{BB962C8B-B14F-4D97-AF65-F5344CB8AC3E}">
        <p14:creationId xmlns:p14="http://schemas.microsoft.com/office/powerpoint/2010/main" val="183354081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Welcome to our first Parent </a:t>
            </a:r>
            <a:r>
              <a:rPr lang="en-GB" dirty="0"/>
              <a:t>F</a:t>
            </a:r>
            <a:r>
              <a:rPr lang="en-GB" dirty="0" smtClean="0"/>
              <a:t>orum</a:t>
            </a:r>
            <a:endParaRPr lang="en-GB" dirty="0"/>
          </a:p>
        </p:txBody>
      </p:sp>
      <p:sp>
        <p:nvSpPr>
          <p:cNvPr id="4" name="Text Placeholder 3"/>
          <p:cNvSpPr>
            <a:spLocks noGrp="1"/>
          </p:cNvSpPr>
          <p:nvPr>
            <p:ph type="body" idx="1"/>
          </p:nvPr>
        </p:nvSpPr>
        <p:spPr/>
        <p:txBody>
          <a:bodyPr/>
          <a:lstStyle/>
          <a:p>
            <a:r>
              <a:rPr lang="en-GB" dirty="0" smtClean="0"/>
              <a:t>Aims</a:t>
            </a:r>
            <a:endParaRPr lang="en-GB" dirty="0"/>
          </a:p>
        </p:txBody>
      </p:sp>
      <p:sp>
        <p:nvSpPr>
          <p:cNvPr id="5" name="Content Placeholder 4"/>
          <p:cNvSpPr>
            <a:spLocks noGrp="1"/>
          </p:cNvSpPr>
          <p:nvPr>
            <p:ph sz="half" idx="2"/>
          </p:nvPr>
        </p:nvSpPr>
        <p:spPr/>
        <p:txBody>
          <a:bodyPr>
            <a:normAutofit fontScale="85000" lnSpcReduction="10000"/>
          </a:bodyPr>
          <a:lstStyle/>
          <a:p>
            <a:r>
              <a:rPr lang="en-GB" dirty="0"/>
              <a:t> To enhance links between home and school, giving parents and carers a better               understanding of their child’s education.</a:t>
            </a:r>
          </a:p>
          <a:p>
            <a:r>
              <a:rPr lang="en-GB" dirty="0"/>
              <a:t> To meet in a mutually supportive environment.</a:t>
            </a:r>
          </a:p>
          <a:p>
            <a:r>
              <a:rPr lang="en-GB" dirty="0" smtClean="0"/>
              <a:t>To </a:t>
            </a:r>
            <a:r>
              <a:rPr lang="en-GB" dirty="0"/>
              <a:t>seek the views of parents and develop stronger partnerships.</a:t>
            </a:r>
          </a:p>
          <a:p>
            <a:r>
              <a:rPr lang="en-GB" dirty="0" smtClean="0"/>
              <a:t>To </a:t>
            </a:r>
            <a:r>
              <a:rPr lang="en-GB" dirty="0"/>
              <a:t>assist the school leadership by commenting on new initiatives, drawing attention to  areas of concern and contributing to solutions.</a:t>
            </a:r>
          </a:p>
          <a:p>
            <a:r>
              <a:rPr lang="en-GB" dirty="0"/>
              <a:t> </a:t>
            </a:r>
          </a:p>
          <a:p>
            <a:endParaRPr lang="en-GB" dirty="0"/>
          </a:p>
        </p:txBody>
      </p:sp>
      <p:sp>
        <p:nvSpPr>
          <p:cNvPr id="6" name="Text Placeholder 5"/>
          <p:cNvSpPr>
            <a:spLocks noGrp="1"/>
          </p:cNvSpPr>
          <p:nvPr>
            <p:ph type="body" sz="quarter" idx="3"/>
          </p:nvPr>
        </p:nvSpPr>
        <p:spPr/>
        <p:txBody>
          <a:bodyPr/>
          <a:lstStyle/>
          <a:p>
            <a:r>
              <a:rPr lang="en-GB" dirty="0" smtClean="0"/>
              <a:t>Protocol</a:t>
            </a:r>
            <a:endParaRPr lang="en-GB" dirty="0"/>
          </a:p>
        </p:txBody>
      </p:sp>
      <p:sp>
        <p:nvSpPr>
          <p:cNvPr id="7" name="Content Placeholder 6"/>
          <p:cNvSpPr>
            <a:spLocks noGrp="1"/>
          </p:cNvSpPr>
          <p:nvPr>
            <p:ph sz="quarter" idx="4"/>
          </p:nvPr>
        </p:nvSpPr>
        <p:spPr/>
        <p:txBody>
          <a:bodyPr>
            <a:normAutofit/>
          </a:bodyPr>
          <a:lstStyle/>
          <a:p>
            <a:r>
              <a:rPr lang="en-GB" dirty="0" smtClean="0"/>
              <a:t>Everyone </a:t>
            </a:r>
            <a:r>
              <a:rPr lang="en-GB" dirty="0"/>
              <a:t>should remain respectful at all times towards each other </a:t>
            </a:r>
          </a:p>
          <a:p>
            <a:r>
              <a:rPr lang="en-GB" dirty="0" smtClean="0"/>
              <a:t>Discussions </a:t>
            </a:r>
            <a:r>
              <a:rPr lang="en-GB" dirty="0"/>
              <a:t>should be kept general and not specific to individual children/parents/teachers/non-teaching staff or Governors </a:t>
            </a:r>
          </a:p>
          <a:p>
            <a:r>
              <a:rPr lang="en-GB" dirty="0" smtClean="0"/>
              <a:t> </a:t>
            </a:r>
            <a:r>
              <a:rPr lang="en-GB" dirty="0"/>
              <a:t>Other people’s ideas should be valued </a:t>
            </a:r>
          </a:p>
          <a:p>
            <a:r>
              <a:rPr lang="en-GB" dirty="0"/>
              <a:t> </a:t>
            </a:r>
          </a:p>
          <a:p>
            <a:endParaRPr lang="en-GB" dirty="0"/>
          </a:p>
        </p:txBody>
      </p:sp>
    </p:spTree>
    <p:extLst>
      <p:ext uri="{BB962C8B-B14F-4D97-AF65-F5344CB8AC3E}">
        <p14:creationId xmlns:p14="http://schemas.microsoft.com/office/powerpoint/2010/main" val="29170196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Parent Questionnaire</a:t>
            </a:r>
            <a:endParaRPr lang="en-GB" dirty="0"/>
          </a:p>
        </p:txBody>
      </p:sp>
      <p:sp>
        <p:nvSpPr>
          <p:cNvPr id="10" name="Text Placeholder 9"/>
          <p:cNvSpPr>
            <a:spLocks noGrp="1"/>
          </p:cNvSpPr>
          <p:nvPr>
            <p:ph type="body" idx="1"/>
          </p:nvPr>
        </p:nvSpPr>
        <p:spPr>
          <a:xfrm>
            <a:off x="675745" y="1429664"/>
            <a:ext cx="4185623" cy="576262"/>
          </a:xfrm>
        </p:spPr>
        <p:txBody>
          <a:bodyPr/>
          <a:lstStyle/>
          <a:p>
            <a:r>
              <a:rPr lang="en-GB" dirty="0" smtClean="0">
                <a:solidFill>
                  <a:srgbClr val="92D050"/>
                </a:solidFill>
              </a:rPr>
              <a:t>Results</a:t>
            </a:r>
            <a:endParaRPr lang="en-GB" dirty="0">
              <a:solidFill>
                <a:srgbClr val="92D050"/>
              </a:solidFill>
            </a:endParaRPr>
          </a:p>
        </p:txBody>
      </p:sp>
      <p:sp>
        <p:nvSpPr>
          <p:cNvPr id="11" name="Content Placeholder 10"/>
          <p:cNvSpPr>
            <a:spLocks noGrp="1"/>
          </p:cNvSpPr>
          <p:nvPr>
            <p:ph sz="half" idx="2"/>
          </p:nvPr>
        </p:nvSpPr>
        <p:spPr>
          <a:xfrm>
            <a:off x="5438216" y="2764140"/>
            <a:ext cx="4185623" cy="3304117"/>
          </a:xfrm>
        </p:spPr>
        <p:txBody>
          <a:bodyPr/>
          <a:lstStyle/>
          <a:p>
            <a:pPr marL="0" indent="0">
              <a:buNone/>
            </a:pPr>
            <a:endParaRPr lang="en-GB" dirty="0" smtClean="0"/>
          </a:p>
          <a:p>
            <a:pPr marL="0" indent="0">
              <a:buNone/>
            </a:pPr>
            <a:endParaRPr lang="en-GB" dirty="0"/>
          </a:p>
          <a:p>
            <a:pPr marL="0" indent="0">
              <a:buNone/>
            </a:pPr>
            <a:endParaRPr lang="en-GB" dirty="0" smtClean="0"/>
          </a:p>
          <a:p>
            <a:pPr marL="0" indent="0">
              <a:buNone/>
            </a:pPr>
            <a:r>
              <a:rPr lang="en-GB" dirty="0" smtClean="0"/>
              <a:t>43 agree</a:t>
            </a:r>
          </a:p>
          <a:p>
            <a:pPr marL="0" indent="0">
              <a:buNone/>
            </a:pPr>
            <a:r>
              <a:rPr lang="en-GB" dirty="0" smtClean="0"/>
              <a:t>30 disagree</a:t>
            </a:r>
          </a:p>
          <a:p>
            <a:pPr marL="0" indent="0">
              <a:buNone/>
            </a:pPr>
            <a:r>
              <a:rPr lang="en-GB" dirty="0" smtClean="0"/>
              <a:t>3 don’t know</a:t>
            </a:r>
            <a:endParaRPr lang="en-GB" dirty="0"/>
          </a:p>
        </p:txBody>
      </p:sp>
      <p:pic>
        <p:nvPicPr>
          <p:cNvPr id="9" name="Picture 8"/>
          <p:cNvPicPr>
            <a:picLocks noChangeAspect="1"/>
          </p:cNvPicPr>
          <p:nvPr/>
        </p:nvPicPr>
        <p:blipFill>
          <a:blip r:embed="rId3"/>
          <a:stretch>
            <a:fillRect/>
          </a:stretch>
        </p:blipFill>
        <p:spPr>
          <a:xfrm>
            <a:off x="5438216" y="1717795"/>
            <a:ext cx="2857500" cy="1428750"/>
          </a:xfrm>
          <a:prstGeom prst="rect">
            <a:avLst/>
          </a:prstGeom>
        </p:spPr>
      </p:pic>
      <p:sp>
        <p:nvSpPr>
          <p:cNvPr id="16" name="TextBox 15"/>
          <p:cNvSpPr txBox="1"/>
          <p:nvPr/>
        </p:nvSpPr>
        <p:spPr>
          <a:xfrm>
            <a:off x="744071" y="2644588"/>
            <a:ext cx="4117297" cy="923330"/>
          </a:xfrm>
          <a:prstGeom prst="rect">
            <a:avLst/>
          </a:prstGeom>
          <a:noFill/>
        </p:spPr>
        <p:txBody>
          <a:bodyPr wrap="square" rtlCol="0">
            <a:spAutoFit/>
          </a:bodyPr>
          <a:lstStyle/>
          <a:p>
            <a:r>
              <a:rPr lang="en-GB" dirty="0"/>
              <a:t>Homework (Projects, Reading and Maths) consolidates and extends pupils learning.</a:t>
            </a:r>
          </a:p>
        </p:txBody>
      </p:sp>
      <p:pic>
        <p:nvPicPr>
          <p:cNvPr id="7" name="Picture 2" descr="Marmite Yeast Extract 125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75368" y="3721369"/>
            <a:ext cx="2701644" cy="27016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510003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is homework/</a:t>
            </a:r>
            <a:r>
              <a:rPr lang="en-GB" dirty="0" err="1" smtClean="0"/>
              <a:t>homelearning</a:t>
            </a:r>
            <a:r>
              <a:rPr lang="en-GB" dirty="0" smtClean="0"/>
              <a:t>?</a:t>
            </a:r>
            <a:endParaRPr lang="en-GB" dirty="0"/>
          </a:p>
        </p:txBody>
      </p:sp>
      <p:sp>
        <p:nvSpPr>
          <p:cNvPr id="4" name="Rectangle 3"/>
          <p:cNvSpPr/>
          <p:nvPr/>
        </p:nvSpPr>
        <p:spPr>
          <a:xfrm>
            <a:off x="677334" y="1558927"/>
            <a:ext cx="6096000" cy="3970318"/>
          </a:xfrm>
          <a:prstGeom prst="rect">
            <a:avLst/>
          </a:prstGeom>
        </p:spPr>
        <p:txBody>
          <a:bodyPr>
            <a:spAutoFit/>
          </a:bodyPr>
          <a:lstStyle/>
          <a:p>
            <a:pPr>
              <a:buFont typeface="Arial" panose="020B0604020202020204" pitchFamily="34" charset="0"/>
              <a:buChar char="•"/>
            </a:pPr>
            <a:r>
              <a:rPr lang="en-GB" dirty="0">
                <a:solidFill>
                  <a:srgbClr val="000000"/>
                </a:solidFill>
                <a:latin typeface="Times New Roman" panose="02020603050405020304" pitchFamily="18" charset="0"/>
              </a:rPr>
              <a:t>reading with a parent;</a:t>
            </a:r>
          </a:p>
          <a:p>
            <a:pPr>
              <a:buFont typeface="Arial" panose="020B0604020202020204" pitchFamily="34" charset="0"/>
              <a:buChar char="•"/>
            </a:pPr>
            <a:r>
              <a:rPr lang="en-GB" dirty="0">
                <a:solidFill>
                  <a:srgbClr val="000000"/>
                </a:solidFill>
                <a:latin typeface="Times New Roman" panose="02020603050405020304" pitchFamily="18" charset="0"/>
              </a:rPr>
              <a:t>a family visit to a local museum;</a:t>
            </a:r>
          </a:p>
          <a:p>
            <a:pPr>
              <a:buFont typeface="Arial" panose="020B0604020202020204" pitchFamily="34" charset="0"/>
              <a:buChar char="•"/>
            </a:pPr>
            <a:r>
              <a:rPr lang="en-GB" dirty="0">
                <a:solidFill>
                  <a:srgbClr val="000000"/>
                </a:solidFill>
                <a:latin typeface="Times New Roman" panose="02020603050405020304" pitchFamily="18" charset="0"/>
              </a:rPr>
              <a:t>finishing off work from class;</a:t>
            </a:r>
          </a:p>
          <a:p>
            <a:pPr>
              <a:buFont typeface="Arial" panose="020B0604020202020204" pitchFamily="34" charset="0"/>
              <a:buChar char="•"/>
            </a:pPr>
            <a:r>
              <a:rPr lang="en-GB" dirty="0">
                <a:solidFill>
                  <a:srgbClr val="000000"/>
                </a:solidFill>
                <a:latin typeface="Times New Roman" panose="02020603050405020304" pitchFamily="18" charset="0"/>
              </a:rPr>
              <a:t>going swimming;</a:t>
            </a:r>
          </a:p>
          <a:p>
            <a:pPr>
              <a:buFont typeface="Arial" panose="020B0604020202020204" pitchFamily="34" charset="0"/>
              <a:buChar char="•"/>
            </a:pPr>
            <a:r>
              <a:rPr lang="en-GB" dirty="0">
                <a:solidFill>
                  <a:srgbClr val="000000"/>
                </a:solidFill>
                <a:latin typeface="Times New Roman" panose="02020603050405020304" pitchFamily="18" charset="0"/>
              </a:rPr>
              <a:t>undertaking individual research for a project at home or at the local library;</a:t>
            </a:r>
          </a:p>
          <a:p>
            <a:pPr>
              <a:buFont typeface="Arial" panose="020B0604020202020204" pitchFamily="34" charset="0"/>
              <a:buChar char="•"/>
            </a:pPr>
            <a:r>
              <a:rPr lang="en-GB" dirty="0">
                <a:solidFill>
                  <a:srgbClr val="000000"/>
                </a:solidFill>
                <a:latin typeface="Times New Roman" panose="02020603050405020304" pitchFamily="18" charset="0"/>
              </a:rPr>
              <a:t>learning number facts [tables];</a:t>
            </a:r>
          </a:p>
          <a:p>
            <a:pPr>
              <a:buFont typeface="Arial" panose="020B0604020202020204" pitchFamily="34" charset="0"/>
              <a:buChar char="•"/>
            </a:pPr>
            <a:r>
              <a:rPr lang="en-GB" dirty="0">
                <a:solidFill>
                  <a:srgbClr val="000000"/>
                </a:solidFill>
                <a:latin typeface="Times New Roman" panose="02020603050405020304" pitchFamily="18" charset="0"/>
              </a:rPr>
              <a:t>learning to ride a bike safely;</a:t>
            </a:r>
          </a:p>
          <a:p>
            <a:pPr>
              <a:buFont typeface="Arial" panose="020B0604020202020204" pitchFamily="34" charset="0"/>
              <a:buChar char="•"/>
            </a:pPr>
            <a:r>
              <a:rPr lang="en-GB" dirty="0">
                <a:solidFill>
                  <a:srgbClr val="000000"/>
                </a:solidFill>
                <a:latin typeface="Times New Roman" panose="02020603050405020304" pitchFamily="18" charset="0"/>
              </a:rPr>
              <a:t>memorising a poem;</a:t>
            </a:r>
          </a:p>
          <a:p>
            <a:pPr>
              <a:buFont typeface="Arial" panose="020B0604020202020204" pitchFamily="34" charset="0"/>
              <a:buChar char="•"/>
            </a:pPr>
            <a:r>
              <a:rPr lang="en-GB" dirty="0">
                <a:solidFill>
                  <a:srgbClr val="000000"/>
                </a:solidFill>
                <a:latin typeface="Times New Roman" panose="02020603050405020304" pitchFamily="18" charset="0"/>
              </a:rPr>
              <a:t>being an active member of a sports club or youth organisation</a:t>
            </a:r>
            <a:r>
              <a:rPr lang="en-GB" dirty="0" smtClean="0">
                <a:solidFill>
                  <a:srgbClr val="000000"/>
                </a:solidFill>
                <a:latin typeface="Times New Roman" panose="02020603050405020304" pitchFamily="18" charset="0"/>
              </a:rPr>
              <a:t>.</a:t>
            </a:r>
          </a:p>
          <a:p>
            <a:pPr>
              <a:buFont typeface="Arial" panose="020B0604020202020204" pitchFamily="34" charset="0"/>
              <a:buChar char="•"/>
            </a:pPr>
            <a:r>
              <a:rPr lang="en-GB" b="0" i="0" dirty="0" smtClean="0">
                <a:solidFill>
                  <a:srgbClr val="000000"/>
                </a:solidFill>
                <a:effectLst/>
                <a:latin typeface="Times New Roman" panose="02020603050405020304" pitchFamily="18" charset="0"/>
              </a:rPr>
              <a:t>Doing some baking/cooking</a:t>
            </a:r>
          </a:p>
          <a:p>
            <a:pPr>
              <a:buFont typeface="Arial" panose="020B0604020202020204" pitchFamily="34" charset="0"/>
              <a:buChar char="•"/>
            </a:pPr>
            <a:r>
              <a:rPr lang="en-GB" dirty="0" smtClean="0">
                <a:solidFill>
                  <a:srgbClr val="000000"/>
                </a:solidFill>
                <a:latin typeface="Times New Roman" panose="02020603050405020304" pitchFamily="18" charset="0"/>
              </a:rPr>
              <a:t>Making a model or painting</a:t>
            </a:r>
          </a:p>
          <a:p>
            <a:pPr>
              <a:buFont typeface="Arial" panose="020B0604020202020204" pitchFamily="34" charset="0"/>
              <a:buChar char="•"/>
            </a:pPr>
            <a:endParaRPr lang="en-GB" b="0" i="0" dirty="0">
              <a:solidFill>
                <a:srgbClr val="000000"/>
              </a:solidFill>
              <a:effectLst/>
              <a:latin typeface="Times New Roman" panose="02020603050405020304" pitchFamily="18" charset="0"/>
            </a:endParaRPr>
          </a:p>
          <a:p>
            <a:r>
              <a:rPr lang="en-GB" b="1" dirty="0" smtClean="0">
                <a:solidFill>
                  <a:schemeClr val="accent1">
                    <a:lumMod val="75000"/>
                  </a:schemeClr>
                </a:solidFill>
                <a:latin typeface="Times New Roman" panose="02020603050405020304" pitchFamily="18" charset="0"/>
              </a:rPr>
              <a:t>What do you think?</a:t>
            </a:r>
            <a:endParaRPr lang="en-GB" b="1" i="0" dirty="0">
              <a:solidFill>
                <a:schemeClr val="accent1">
                  <a:lumMod val="75000"/>
                </a:schemeClr>
              </a:solidFill>
              <a:effectLst/>
              <a:latin typeface="Times New Roman" panose="02020603050405020304" pitchFamily="18" charset="0"/>
            </a:endParaRPr>
          </a:p>
        </p:txBody>
      </p:sp>
    </p:spTree>
    <p:extLst>
      <p:ext uri="{BB962C8B-B14F-4D97-AF65-F5344CB8AC3E}">
        <p14:creationId xmlns:p14="http://schemas.microsoft.com/office/powerpoint/2010/main" val="195339893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GB" dirty="0" smtClean="0"/>
              <a:t>Comments from parents</a:t>
            </a:r>
            <a:endParaRPr lang="en-GB" dirty="0"/>
          </a:p>
        </p:txBody>
      </p:sp>
      <p:sp>
        <p:nvSpPr>
          <p:cNvPr id="8" name="Content Placeholder 7"/>
          <p:cNvSpPr>
            <a:spLocks noGrp="1"/>
          </p:cNvSpPr>
          <p:nvPr>
            <p:ph idx="1"/>
          </p:nvPr>
        </p:nvSpPr>
        <p:spPr/>
        <p:txBody>
          <a:bodyPr/>
          <a:lstStyle/>
          <a:p>
            <a:r>
              <a:rPr lang="en-GB" dirty="0"/>
              <a:t>“The projects are well thought and interesting, we particularly liked working on The Rio project and the learning celebration</a:t>
            </a:r>
            <a:r>
              <a:rPr lang="en-GB" dirty="0" smtClean="0"/>
              <a:t>. such </a:t>
            </a:r>
            <a:r>
              <a:rPr lang="en-GB" dirty="0"/>
              <a:t>a lot of effort and thought had gone into making this topic fun</a:t>
            </a:r>
            <a:r>
              <a:rPr lang="en-GB" dirty="0" smtClean="0"/>
              <a:t>!”</a:t>
            </a:r>
          </a:p>
          <a:p>
            <a:r>
              <a:rPr lang="en-GB" dirty="0"/>
              <a:t>“Our child enjoys the projects and sharing them at school. We like the fact that they can tailor it to their strengths or interests. We would like to see more structured homework for maths rather than My Maths</a:t>
            </a:r>
            <a:r>
              <a:rPr lang="en-GB" dirty="0" smtClean="0"/>
              <a:t>.”</a:t>
            </a:r>
          </a:p>
          <a:p>
            <a:r>
              <a:rPr lang="en-GB" dirty="0"/>
              <a:t>“Project home work meets creative needs.”</a:t>
            </a:r>
            <a:endParaRPr lang="en-GB" dirty="0" smtClean="0"/>
          </a:p>
          <a:p>
            <a:endParaRPr lang="en-GB" dirty="0"/>
          </a:p>
        </p:txBody>
      </p:sp>
    </p:spTree>
    <p:extLst>
      <p:ext uri="{BB962C8B-B14F-4D97-AF65-F5344CB8AC3E}">
        <p14:creationId xmlns:p14="http://schemas.microsoft.com/office/powerpoint/2010/main" val="30722825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Comments from parents</a:t>
            </a:r>
            <a:endParaRPr lang="en-GB" dirty="0"/>
          </a:p>
        </p:txBody>
      </p:sp>
      <p:sp>
        <p:nvSpPr>
          <p:cNvPr id="3" name="Content Placeholder 2"/>
          <p:cNvSpPr>
            <a:spLocks noGrp="1"/>
          </p:cNvSpPr>
          <p:nvPr>
            <p:ph idx="1"/>
          </p:nvPr>
        </p:nvSpPr>
        <p:spPr/>
        <p:txBody>
          <a:bodyPr>
            <a:normAutofit lnSpcReduction="10000"/>
          </a:bodyPr>
          <a:lstStyle/>
          <a:p>
            <a:r>
              <a:rPr lang="en-GB" dirty="0">
                <a:solidFill>
                  <a:srgbClr val="333333"/>
                </a:solidFill>
                <a:latin typeface="Segoe UI Web (West European)"/>
              </a:rPr>
              <a:t>“</a:t>
            </a:r>
            <a:r>
              <a:rPr lang="en-GB" dirty="0"/>
              <a:t>Please ditch the projects. They are not fun, I don't know that many parents </a:t>
            </a:r>
            <a:r>
              <a:rPr lang="en-GB" dirty="0" smtClean="0"/>
              <a:t> </a:t>
            </a:r>
            <a:r>
              <a:rPr lang="en-GB" dirty="0"/>
              <a:t>think they are particularly useful and frankly it is disheartening to see work passed off as a pupils when it is clearly the work of an adult. I would much prefer to see old school homework like spellings for tests </a:t>
            </a:r>
            <a:r>
              <a:rPr lang="en-GB" dirty="0" err="1"/>
              <a:t>etc</a:t>
            </a:r>
            <a:r>
              <a:rPr lang="en-GB" dirty="0"/>
              <a:t>, rather than the dreaded projects</a:t>
            </a:r>
            <a:r>
              <a:rPr lang="en-GB" dirty="0" smtClean="0"/>
              <a:t>!”</a:t>
            </a:r>
          </a:p>
          <a:p>
            <a:r>
              <a:rPr lang="en-GB" dirty="0"/>
              <a:t>“Homework projects do not extend the children's learning. I feel their homework should be focused around maths and English through sums and maths </a:t>
            </a:r>
            <a:r>
              <a:rPr lang="en-GB" dirty="0" err="1"/>
              <a:t>activities,writing</a:t>
            </a:r>
            <a:r>
              <a:rPr lang="en-GB" dirty="0"/>
              <a:t> </a:t>
            </a:r>
            <a:r>
              <a:rPr lang="en-GB" dirty="0" err="1"/>
              <a:t>tasks,spelling</a:t>
            </a:r>
            <a:r>
              <a:rPr lang="en-GB" dirty="0"/>
              <a:t> practice and quizzes etc. I feel my child would gain far more from this than the homework projects and would definitely find it more enjoyable. </a:t>
            </a:r>
            <a:r>
              <a:rPr lang="en-GB" dirty="0" smtClean="0"/>
              <a:t>“</a:t>
            </a:r>
          </a:p>
          <a:p>
            <a:r>
              <a:rPr lang="en-GB" dirty="0">
                <a:solidFill>
                  <a:srgbClr val="333333"/>
                </a:solidFill>
                <a:latin typeface="Segoe UI Web (West European)"/>
              </a:rPr>
              <a:t>“Project learning just does not work, it is a pointless exercise which despite its intention to promote discipline over a number of weeks does not happen and majority of parents rush the week before. Especially in year 6, this homework does not prepare them at all for secondary school.”</a:t>
            </a:r>
            <a:endParaRPr lang="en-GB" dirty="0"/>
          </a:p>
        </p:txBody>
      </p:sp>
    </p:spTree>
    <p:extLst>
      <p:ext uri="{BB962C8B-B14F-4D97-AF65-F5344CB8AC3E}">
        <p14:creationId xmlns:p14="http://schemas.microsoft.com/office/powerpoint/2010/main" val="338320358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research</a:t>
            </a:r>
            <a:endParaRPr lang="en-GB" dirty="0"/>
          </a:p>
        </p:txBody>
      </p:sp>
      <p:sp>
        <p:nvSpPr>
          <p:cNvPr id="3" name="Content Placeholder 2"/>
          <p:cNvSpPr>
            <a:spLocks noGrp="1"/>
          </p:cNvSpPr>
          <p:nvPr>
            <p:ph idx="1"/>
          </p:nvPr>
        </p:nvSpPr>
        <p:spPr>
          <a:xfrm>
            <a:off x="787062" y="1270000"/>
            <a:ext cx="8596668" cy="4984496"/>
          </a:xfrm>
        </p:spPr>
        <p:txBody>
          <a:bodyPr>
            <a:normAutofit fontScale="25000" lnSpcReduction="20000"/>
          </a:bodyPr>
          <a:lstStyle/>
          <a:p>
            <a:r>
              <a:rPr lang="en-GB" sz="6400" dirty="0" smtClean="0"/>
              <a:t>Sutton Trust Education Endowment fund         </a:t>
            </a:r>
            <a:r>
              <a:rPr lang="en-GB" sz="6400" dirty="0" smtClean="0">
                <a:hlinkClick r:id="rId3"/>
              </a:rPr>
              <a:t>Homework impact</a:t>
            </a:r>
            <a:endParaRPr lang="en-GB" sz="6400" dirty="0"/>
          </a:p>
          <a:p>
            <a:pPr>
              <a:buFont typeface="Wingdings" panose="05000000000000000000" pitchFamily="2" charset="2"/>
              <a:buChar char="Ø"/>
            </a:pPr>
            <a:r>
              <a:rPr lang="en-GB" sz="6400" dirty="0" smtClean="0"/>
              <a:t>BBC </a:t>
            </a:r>
            <a:r>
              <a:rPr lang="en-GB" sz="6400" dirty="0" err="1" smtClean="0"/>
              <a:t>newsround</a:t>
            </a:r>
            <a:endParaRPr lang="en-GB" sz="6400" dirty="0" smtClean="0"/>
          </a:p>
          <a:p>
            <a:r>
              <a:rPr lang="en-GB" sz="6400" dirty="0"/>
              <a:t>Overall, homework in primary schools does not appear to lead to large increases in learning.</a:t>
            </a:r>
          </a:p>
          <a:p>
            <a:r>
              <a:rPr lang="en-GB" sz="6400" dirty="0"/>
              <a:t>Parents can have a positive effect on homework completion and help children to develop effective learning habits</a:t>
            </a:r>
            <a:r>
              <a:rPr lang="en-GB" sz="6400" dirty="0" smtClean="0"/>
              <a:t>.  ( good attitudes to learning are important)</a:t>
            </a:r>
          </a:p>
          <a:p>
            <a:r>
              <a:rPr lang="en-GB" sz="6400" dirty="0" smtClean="0"/>
              <a:t>There is no homework for primary pupils in Finland</a:t>
            </a:r>
          </a:p>
          <a:p>
            <a:r>
              <a:rPr lang="en-GB" sz="6400" dirty="0" smtClean="0"/>
              <a:t>Homework can magnify differences in pupils home opportunities.</a:t>
            </a:r>
          </a:p>
          <a:p>
            <a:r>
              <a:rPr lang="en-GB" sz="6400" dirty="0"/>
              <a:t>Most parents, teachers, and schools are familiar with the assigned lists and </a:t>
            </a:r>
            <a:r>
              <a:rPr lang="en-GB" sz="6400" dirty="0" smtClean="0"/>
              <a:t>weekly </a:t>
            </a:r>
            <a:r>
              <a:rPr lang="en-GB" sz="6400" b="1" dirty="0" smtClean="0"/>
              <a:t>tests</a:t>
            </a:r>
            <a:r>
              <a:rPr lang="en-GB" sz="6400" dirty="0"/>
              <a:t>, and the traditional curriculum is </a:t>
            </a:r>
            <a:r>
              <a:rPr lang="en-GB" sz="6400" b="1" dirty="0"/>
              <a:t>effective</a:t>
            </a:r>
            <a:r>
              <a:rPr lang="en-GB" sz="6400" dirty="0"/>
              <a:t> for learning highly-irregular words; however, the traditional curriculum does not help children retain or </a:t>
            </a:r>
            <a:r>
              <a:rPr lang="en-GB" sz="6400" dirty="0" smtClean="0"/>
              <a:t>generalize </a:t>
            </a:r>
            <a:r>
              <a:rPr lang="en-GB" sz="6400" b="1" dirty="0" smtClean="0"/>
              <a:t>spelling</a:t>
            </a:r>
            <a:r>
              <a:rPr lang="en-GB" sz="6400" dirty="0"/>
              <a:t> knowledge for their writing</a:t>
            </a:r>
            <a:r>
              <a:rPr lang="en-GB" sz="6400" dirty="0" smtClean="0"/>
              <a:t>.</a:t>
            </a:r>
          </a:p>
          <a:p>
            <a:r>
              <a:rPr lang="en-GB" sz="6400" dirty="0"/>
              <a:t>According to the </a:t>
            </a:r>
            <a:r>
              <a:rPr lang="en-GB" sz="6400" dirty="0">
                <a:hlinkClick r:id="rId4"/>
              </a:rPr>
              <a:t>2018 Ofsted annual report on Parents Views</a:t>
            </a:r>
            <a:r>
              <a:rPr lang="en-GB" sz="6400" dirty="0"/>
              <a:t> more than a third of parents do not think homework in primary school is helpful to their children. They cite the battles and arguments it causes not to mention the specific challenges it presents to families with SEND children many of whom report serious damage to health and self-esteem as a result of too much or inappropriate homework</a:t>
            </a:r>
            <a:r>
              <a:rPr lang="en-GB" sz="6400" dirty="0" smtClean="0"/>
              <a:t>.</a:t>
            </a:r>
          </a:p>
          <a:p>
            <a:r>
              <a:rPr lang="en-GB" sz="6400" b="1" dirty="0"/>
              <a:t>In the past, the Department for Education advised that Key Stage 1 children should do an hour of homework each week, rising to half an hour per night in Key Stage 2. </a:t>
            </a:r>
            <a:r>
              <a:rPr lang="en-GB" sz="6400" dirty="0"/>
              <a:t>This advice was scrapped in 2012, giving schools more freedom, but many still follow the old guidelines.</a:t>
            </a:r>
            <a:endParaRPr lang="en-GB" sz="6400" dirty="0" smtClean="0"/>
          </a:p>
          <a:p>
            <a:pPr marL="0" indent="0">
              <a:buNone/>
            </a:pPr>
            <a:endParaRPr lang="en-GB" dirty="0"/>
          </a:p>
        </p:txBody>
      </p:sp>
    </p:spTree>
    <p:extLst>
      <p:ext uri="{BB962C8B-B14F-4D97-AF65-F5344CB8AC3E}">
        <p14:creationId xmlns:p14="http://schemas.microsoft.com/office/powerpoint/2010/main" val="356552754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Current School Policy</a:t>
            </a:r>
            <a:endParaRPr lang="en-GB" dirty="0"/>
          </a:p>
        </p:txBody>
      </p:sp>
      <p:sp>
        <p:nvSpPr>
          <p:cNvPr id="3" name="Content Placeholder 2"/>
          <p:cNvSpPr>
            <a:spLocks noGrp="1"/>
          </p:cNvSpPr>
          <p:nvPr>
            <p:ph idx="1"/>
          </p:nvPr>
        </p:nvSpPr>
        <p:spPr/>
        <p:txBody>
          <a:bodyPr>
            <a:normAutofit/>
          </a:bodyPr>
          <a:lstStyle/>
          <a:p>
            <a:r>
              <a:rPr lang="en-GB" dirty="0" smtClean="0"/>
              <a:t>Please take a moment to read our current policy which is on the school website.  Please annotate with any comments.</a:t>
            </a:r>
          </a:p>
          <a:p>
            <a:pPr marL="0" indent="0">
              <a:buNone/>
            </a:pPr>
            <a:r>
              <a:rPr lang="en-GB" i="1" dirty="0" smtClean="0"/>
              <a:t>Key areas: </a:t>
            </a:r>
            <a:endParaRPr lang="en-GB" i="1" dirty="0" smtClean="0"/>
          </a:p>
          <a:p>
            <a:pPr>
              <a:buFont typeface="Wingdings" panose="05000000000000000000" pitchFamily="2" charset="2"/>
              <a:buChar char="v"/>
            </a:pPr>
            <a:r>
              <a:rPr lang="en-GB" i="1" dirty="0" smtClean="0"/>
              <a:t>The school policy echoes the school staff belief that homework can be valuable in supporting home school partnerships and developing good work habits for the future supporting learning across the curriculum.</a:t>
            </a:r>
            <a:endParaRPr lang="en-GB" i="1" dirty="0" smtClean="0"/>
          </a:p>
          <a:p>
            <a:pPr>
              <a:buFont typeface="Wingdings" panose="05000000000000000000" pitchFamily="2" charset="2"/>
              <a:buChar char="v"/>
            </a:pPr>
            <a:r>
              <a:rPr lang="en-GB" i="1" dirty="0" smtClean="0"/>
              <a:t>Feedback </a:t>
            </a:r>
            <a:r>
              <a:rPr lang="en-GB" i="1" dirty="0" smtClean="0"/>
              <a:t>should be given on homework tasks ( new system for this year for all classes)</a:t>
            </a:r>
            <a:r>
              <a:rPr lang="en-GB" dirty="0" smtClean="0"/>
              <a:t> </a:t>
            </a:r>
          </a:p>
          <a:p>
            <a:pPr>
              <a:buFont typeface="Wingdings" panose="05000000000000000000" pitchFamily="2" charset="2"/>
              <a:buChar char="v"/>
            </a:pPr>
            <a:r>
              <a:rPr lang="en-GB" dirty="0" smtClean="0"/>
              <a:t>Variety of curriculum areas</a:t>
            </a:r>
          </a:p>
          <a:p>
            <a:pPr>
              <a:buFont typeface="Wingdings" panose="05000000000000000000" pitchFamily="2" charset="2"/>
              <a:buChar char="v"/>
            </a:pPr>
            <a:r>
              <a:rPr lang="en-GB" dirty="0" smtClean="0"/>
              <a:t>Reading, number bonds and times tables.  Home learning task</a:t>
            </a:r>
          </a:p>
          <a:p>
            <a:pPr>
              <a:buFont typeface="Wingdings" panose="05000000000000000000" pitchFamily="2" charset="2"/>
              <a:buChar char="v"/>
            </a:pPr>
            <a:r>
              <a:rPr lang="en-GB" dirty="0" smtClean="0"/>
              <a:t>Role of parents</a:t>
            </a:r>
            <a:endParaRPr lang="en-GB" dirty="0"/>
          </a:p>
        </p:txBody>
      </p:sp>
    </p:spTree>
    <p:extLst>
      <p:ext uri="{BB962C8B-B14F-4D97-AF65-F5344CB8AC3E}">
        <p14:creationId xmlns:p14="http://schemas.microsoft.com/office/powerpoint/2010/main" val="24777775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SWOT Analysis</a:t>
            </a:r>
            <a:endParaRPr lang="en-GB" dirty="0"/>
          </a:p>
        </p:txBody>
      </p:sp>
      <p:graphicFrame>
        <p:nvGraphicFramePr>
          <p:cNvPr id="4" name="Table 3"/>
          <p:cNvGraphicFramePr>
            <a:graphicFrameLocks noGrp="1"/>
          </p:cNvGraphicFramePr>
          <p:nvPr>
            <p:extLst>
              <p:ext uri="{D42A27DB-BD31-4B8C-83A1-F6EECF244321}">
                <p14:modId xmlns:p14="http://schemas.microsoft.com/office/powerpoint/2010/main" val="443426342"/>
              </p:ext>
            </p:extLst>
          </p:nvPr>
        </p:nvGraphicFramePr>
        <p:xfrm>
          <a:off x="834136" y="1698074"/>
          <a:ext cx="8128000" cy="4572000"/>
        </p:xfrm>
        <a:graphic>
          <a:graphicData uri="http://schemas.openxmlformats.org/drawingml/2006/table">
            <a:tbl>
              <a:tblPr firstRow="1" bandRow="1">
                <a:tableStyleId>{5C22544A-7EE6-4342-B048-85BDC9FD1C3A}</a:tableStyleId>
              </a:tblPr>
              <a:tblGrid>
                <a:gridCol w="4064000">
                  <a:extLst>
                    <a:ext uri="{9D8B030D-6E8A-4147-A177-3AD203B41FA5}">
                      <a16:colId xmlns:a16="http://schemas.microsoft.com/office/drawing/2014/main" val="3262537399"/>
                    </a:ext>
                  </a:extLst>
                </a:gridCol>
                <a:gridCol w="4064000">
                  <a:extLst>
                    <a:ext uri="{9D8B030D-6E8A-4147-A177-3AD203B41FA5}">
                      <a16:colId xmlns:a16="http://schemas.microsoft.com/office/drawing/2014/main" val="2488564605"/>
                    </a:ext>
                  </a:extLst>
                </a:gridCol>
              </a:tblGrid>
              <a:tr h="370840">
                <a:tc>
                  <a:txBody>
                    <a:bodyPr/>
                    <a:lstStyle/>
                    <a:p>
                      <a:r>
                        <a:rPr lang="en-GB" dirty="0" smtClean="0"/>
                        <a:t>Strengths</a:t>
                      </a:r>
                    </a:p>
                    <a:p>
                      <a:endParaRPr lang="en-GB" dirty="0" smtClean="0"/>
                    </a:p>
                    <a:p>
                      <a:endParaRPr lang="en-GB" dirty="0" smtClean="0"/>
                    </a:p>
                    <a:p>
                      <a:endParaRPr lang="en-GB" dirty="0" smtClean="0"/>
                    </a:p>
                    <a:p>
                      <a:endParaRPr lang="en-GB" dirty="0" smtClean="0"/>
                    </a:p>
                    <a:p>
                      <a:endParaRPr lang="en-GB" dirty="0" smtClean="0"/>
                    </a:p>
                    <a:p>
                      <a:endParaRPr lang="en-GB" dirty="0" smtClean="0"/>
                    </a:p>
                    <a:p>
                      <a:endParaRPr lang="en-GB" dirty="0"/>
                    </a:p>
                  </a:txBody>
                  <a:tcPr/>
                </a:tc>
                <a:tc>
                  <a:txBody>
                    <a:bodyPr/>
                    <a:lstStyle/>
                    <a:p>
                      <a:r>
                        <a:rPr lang="en-GB" dirty="0" smtClean="0"/>
                        <a:t>Weaknesses</a:t>
                      </a:r>
                      <a:endParaRPr lang="en-GB" dirty="0"/>
                    </a:p>
                  </a:txBody>
                  <a:tcPr/>
                </a:tc>
                <a:extLst>
                  <a:ext uri="{0D108BD9-81ED-4DB2-BD59-A6C34878D82A}">
                    <a16:rowId xmlns:a16="http://schemas.microsoft.com/office/drawing/2014/main" val="1843612648"/>
                  </a:ext>
                </a:extLst>
              </a:tr>
              <a:tr h="370840">
                <a:tc>
                  <a:txBody>
                    <a:bodyPr/>
                    <a:lstStyle/>
                    <a:p>
                      <a:r>
                        <a:rPr lang="en-GB" dirty="0" smtClean="0"/>
                        <a:t>Opportunities</a:t>
                      </a:r>
                    </a:p>
                    <a:p>
                      <a:endParaRPr lang="en-GB" dirty="0" smtClean="0"/>
                    </a:p>
                    <a:p>
                      <a:endParaRPr lang="en-GB" dirty="0" smtClean="0"/>
                    </a:p>
                    <a:p>
                      <a:endParaRPr lang="en-GB" dirty="0" smtClean="0"/>
                    </a:p>
                    <a:p>
                      <a:endParaRPr lang="en-GB" dirty="0" smtClean="0"/>
                    </a:p>
                    <a:p>
                      <a:endParaRPr lang="en-GB" dirty="0" smtClean="0"/>
                    </a:p>
                    <a:p>
                      <a:endParaRPr lang="en-GB" dirty="0" smtClean="0"/>
                    </a:p>
                    <a:p>
                      <a:endParaRPr lang="en-GB" dirty="0"/>
                    </a:p>
                  </a:txBody>
                  <a:tcPr/>
                </a:tc>
                <a:tc>
                  <a:txBody>
                    <a:bodyPr/>
                    <a:lstStyle/>
                    <a:p>
                      <a:r>
                        <a:rPr lang="en-GB" dirty="0" smtClean="0"/>
                        <a:t>Threats</a:t>
                      </a:r>
                      <a:endParaRPr lang="en-GB" dirty="0"/>
                    </a:p>
                  </a:txBody>
                  <a:tcPr/>
                </a:tc>
                <a:extLst>
                  <a:ext uri="{0D108BD9-81ED-4DB2-BD59-A6C34878D82A}">
                    <a16:rowId xmlns:a16="http://schemas.microsoft.com/office/drawing/2014/main" val="2987389363"/>
                  </a:ext>
                </a:extLst>
              </a:tr>
            </a:tbl>
          </a:graphicData>
        </a:graphic>
      </p:graphicFrame>
    </p:spTree>
    <p:extLst>
      <p:ext uri="{BB962C8B-B14F-4D97-AF65-F5344CB8AC3E}">
        <p14:creationId xmlns:p14="http://schemas.microsoft.com/office/powerpoint/2010/main" val="28310709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 Teachers SWOT Analysis</a:t>
            </a:r>
            <a:endParaRPr lang="en-GB" dirty="0"/>
          </a:p>
        </p:txBody>
      </p:sp>
      <p:graphicFrame>
        <p:nvGraphicFramePr>
          <p:cNvPr id="4" name="Table 3"/>
          <p:cNvGraphicFramePr>
            <a:graphicFrameLocks noGrp="1"/>
          </p:cNvGraphicFramePr>
          <p:nvPr>
            <p:extLst>
              <p:ext uri="{D42A27DB-BD31-4B8C-83A1-F6EECF244321}">
                <p14:modId xmlns:p14="http://schemas.microsoft.com/office/powerpoint/2010/main" val="4291841526"/>
              </p:ext>
            </p:extLst>
          </p:nvPr>
        </p:nvGraphicFramePr>
        <p:xfrm>
          <a:off x="911668" y="1341458"/>
          <a:ext cx="8128000" cy="5120640"/>
        </p:xfrm>
        <a:graphic>
          <a:graphicData uri="http://schemas.openxmlformats.org/drawingml/2006/table">
            <a:tbl>
              <a:tblPr firstRow="1" bandRow="1">
                <a:tableStyleId>{5C22544A-7EE6-4342-B048-85BDC9FD1C3A}</a:tableStyleId>
              </a:tblPr>
              <a:tblGrid>
                <a:gridCol w="4064000">
                  <a:extLst>
                    <a:ext uri="{9D8B030D-6E8A-4147-A177-3AD203B41FA5}">
                      <a16:colId xmlns:a16="http://schemas.microsoft.com/office/drawing/2014/main" val="3262537399"/>
                    </a:ext>
                  </a:extLst>
                </a:gridCol>
                <a:gridCol w="4064000">
                  <a:extLst>
                    <a:ext uri="{9D8B030D-6E8A-4147-A177-3AD203B41FA5}">
                      <a16:colId xmlns:a16="http://schemas.microsoft.com/office/drawing/2014/main" val="2488564605"/>
                    </a:ext>
                  </a:extLst>
                </a:gridCol>
              </a:tblGrid>
              <a:tr h="370840">
                <a:tc>
                  <a:txBody>
                    <a:bodyPr/>
                    <a:lstStyle/>
                    <a:p>
                      <a:r>
                        <a:rPr lang="en-GB" u="sng" dirty="0" smtClean="0"/>
                        <a:t>Strengths</a:t>
                      </a:r>
                    </a:p>
                    <a:p>
                      <a:pPr marL="285750" indent="-285750">
                        <a:buFont typeface="Arial" panose="020B0604020202020204" pitchFamily="34" charset="0"/>
                        <a:buChar char="•"/>
                      </a:pPr>
                      <a:r>
                        <a:rPr lang="en-GB" sz="1800" b="0" dirty="0" smtClean="0"/>
                        <a:t>Supportive parents</a:t>
                      </a:r>
                    </a:p>
                    <a:p>
                      <a:pPr marL="285750" indent="-285750">
                        <a:buFont typeface="Arial" panose="020B0604020202020204" pitchFamily="34" charset="0"/>
                        <a:buChar char="•"/>
                      </a:pPr>
                      <a:r>
                        <a:rPr lang="en-GB" sz="1800" b="0" dirty="0" smtClean="0"/>
                        <a:t>High level of engagement</a:t>
                      </a:r>
                    </a:p>
                    <a:p>
                      <a:pPr marL="285750" indent="-285750">
                        <a:buFont typeface="Arial" panose="020B0604020202020204" pitchFamily="34" charset="0"/>
                        <a:buChar char="•"/>
                      </a:pPr>
                      <a:r>
                        <a:rPr lang="en-GB" sz="1800" b="0" dirty="0" smtClean="0"/>
                        <a:t>Supports</a:t>
                      </a:r>
                      <a:r>
                        <a:rPr lang="en-GB" sz="1800" b="0" baseline="0" dirty="0" smtClean="0"/>
                        <a:t> work in foundation subjects good links with Cornerstones</a:t>
                      </a:r>
                    </a:p>
                    <a:p>
                      <a:pPr marL="285750" indent="-285750">
                        <a:buFont typeface="Arial" panose="020B0604020202020204" pitchFamily="34" charset="0"/>
                        <a:buChar char="•"/>
                      </a:pPr>
                      <a:r>
                        <a:rPr lang="en-GB" sz="1800" b="0" baseline="0" dirty="0" smtClean="0"/>
                        <a:t>Online platforms convenient for teachers, ECO friendly.</a:t>
                      </a:r>
                      <a:endParaRPr lang="en-GB" sz="1800" b="0" dirty="0" smtClean="0"/>
                    </a:p>
                    <a:p>
                      <a:endParaRPr lang="en-GB" dirty="0" smtClean="0"/>
                    </a:p>
                    <a:p>
                      <a:endParaRPr lang="en-GB" dirty="0"/>
                    </a:p>
                  </a:txBody>
                  <a:tcPr/>
                </a:tc>
                <a:tc>
                  <a:txBody>
                    <a:bodyPr/>
                    <a:lstStyle/>
                    <a:p>
                      <a:r>
                        <a:rPr lang="en-GB" u="sng" dirty="0" smtClean="0"/>
                        <a:t>Weaknesses</a:t>
                      </a:r>
                    </a:p>
                    <a:p>
                      <a:pPr marL="285750" indent="-285750">
                        <a:buFont typeface="Arial" panose="020B0604020202020204" pitchFamily="34" charset="0"/>
                        <a:buChar char="•"/>
                      </a:pPr>
                      <a:r>
                        <a:rPr lang="en-GB" sz="1800" b="0" u="none" dirty="0" smtClean="0"/>
                        <a:t>Overly competitive parents.</a:t>
                      </a:r>
                    </a:p>
                    <a:p>
                      <a:pPr marL="285750" indent="-285750">
                        <a:buFont typeface="Arial" panose="020B0604020202020204" pitchFamily="34" charset="0"/>
                        <a:buChar char="•"/>
                      </a:pPr>
                      <a:r>
                        <a:rPr lang="en-GB" sz="1800" b="0" u="none" dirty="0" smtClean="0"/>
                        <a:t>Access for </a:t>
                      </a:r>
                      <a:r>
                        <a:rPr lang="en-GB" sz="1800" b="1" u="none" dirty="0" smtClean="0"/>
                        <a:t>all</a:t>
                      </a:r>
                      <a:r>
                        <a:rPr lang="en-GB" sz="1800" b="0" u="none" dirty="0" smtClean="0"/>
                        <a:t> pupils</a:t>
                      </a:r>
                    </a:p>
                    <a:p>
                      <a:pPr marL="285750" indent="-285750">
                        <a:buFont typeface="Arial" panose="020B0604020202020204" pitchFamily="34" charset="0"/>
                        <a:buChar char="•"/>
                      </a:pPr>
                      <a:r>
                        <a:rPr lang="en-GB" sz="1800" b="0" u="none" dirty="0" smtClean="0"/>
                        <a:t>Set </a:t>
                      </a:r>
                      <a:r>
                        <a:rPr lang="en-GB" sz="1800" b="0" u="none" dirty="0" err="1" smtClean="0"/>
                        <a:t>mindset</a:t>
                      </a:r>
                      <a:r>
                        <a:rPr lang="en-GB" sz="1800" b="0" u="none" dirty="0" smtClean="0"/>
                        <a:t> of what homework should look like.</a:t>
                      </a:r>
                    </a:p>
                    <a:p>
                      <a:pPr marL="285750" indent="-285750">
                        <a:buFont typeface="Arial" panose="020B0604020202020204" pitchFamily="34" charset="0"/>
                        <a:buChar char="•"/>
                      </a:pPr>
                      <a:r>
                        <a:rPr lang="en-GB" sz="1800" b="0" u="none" dirty="0" smtClean="0"/>
                        <a:t>Time consuming</a:t>
                      </a:r>
                    </a:p>
                    <a:p>
                      <a:pPr marL="285750" indent="-285750">
                        <a:buFont typeface="Arial" panose="020B0604020202020204" pitchFamily="34" charset="0"/>
                        <a:buChar char="•"/>
                      </a:pPr>
                      <a:r>
                        <a:rPr lang="en-GB" sz="1800" b="0" u="none" dirty="0" smtClean="0"/>
                        <a:t>Consequences of not completing</a:t>
                      </a:r>
                    </a:p>
                    <a:p>
                      <a:pPr marL="285750" indent="-285750">
                        <a:buFont typeface="Arial" panose="020B0604020202020204" pitchFamily="34" charset="0"/>
                        <a:buChar char="•"/>
                      </a:pPr>
                      <a:r>
                        <a:rPr lang="en-GB" sz="1800" b="0" u="none" dirty="0" smtClean="0"/>
                        <a:t>Inconsistent</a:t>
                      </a:r>
                    </a:p>
                    <a:p>
                      <a:pPr marL="285750" indent="-285750">
                        <a:buFont typeface="Arial" panose="020B0604020202020204" pitchFamily="34" charset="0"/>
                        <a:buChar char="•"/>
                      </a:pPr>
                      <a:endParaRPr lang="en-GB" b="0" u="none" dirty="0"/>
                    </a:p>
                  </a:txBody>
                  <a:tcPr/>
                </a:tc>
                <a:extLst>
                  <a:ext uri="{0D108BD9-81ED-4DB2-BD59-A6C34878D82A}">
                    <a16:rowId xmlns:a16="http://schemas.microsoft.com/office/drawing/2014/main" val="1843612648"/>
                  </a:ext>
                </a:extLst>
              </a:tr>
              <a:tr h="370840">
                <a:tc>
                  <a:txBody>
                    <a:bodyPr/>
                    <a:lstStyle/>
                    <a:p>
                      <a:r>
                        <a:rPr lang="en-GB" u="sng" dirty="0" smtClean="0"/>
                        <a:t>Opportunities</a:t>
                      </a:r>
                    </a:p>
                    <a:p>
                      <a:pPr marL="285750" indent="-285750">
                        <a:buFont typeface="Arial" panose="020B0604020202020204" pitchFamily="34" charset="0"/>
                        <a:buChar char="•"/>
                      </a:pPr>
                      <a:r>
                        <a:rPr lang="en-GB" b="0" u="none" dirty="0" smtClean="0"/>
                        <a:t>Lunchtime Homework club.</a:t>
                      </a:r>
                    </a:p>
                    <a:p>
                      <a:pPr marL="285750" indent="-285750">
                        <a:buFont typeface="Arial" panose="020B0604020202020204" pitchFamily="34" charset="0"/>
                        <a:buChar char="•"/>
                      </a:pPr>
                      <a:r>
                        <a:rPr lang="en-GB" b="0" u="none" dirty="0" smtClean="0"/>
                        <a:t>Buddy system</a:t>
                      </a:r>
                      <a:r>
                        <a:rPr lang="en-GB" b="0" u="none" baseline="0" dirty="0" smtClean="0"/>
                        <a:t> older children to help younger children.</a:t>
                      </a:r>
                    </a:p>
                    <a:p>
                      <a:pPr marL="285750" indent="-285750">
                        <a:buFont typeface="Arial" panose="020B0604020202020204" pitchFamily="34" charset="0"/>
                        <a:buChar char="•"/>
                      </a:pPr>
                      <a:r>
                        <a:rPr lang="en-GB" b="0" u="none" baseline="0" dirty="0" smtClean="0"/>
                        <a:t>Open question format.</a:t>
                      </a:r>
                    </a:p>
                    <a:p>
                      <a:pPr marL="285750" indent="-285750">
                        <a:buFont typeface="Arial" panose="020B0604020202020204" pitchFamily="34" charset="0"/>
                        <a:buChar char="•"/>
                      </a:pPr>
                      <a:r>
                        <a:rPr lang="en-GB" b="0" u="none" baseline="0" dirty="0" smtClean="0"/>
                        <a:t>Generic feedback sheet across the school.</a:t>
                      </a:r>
                      <a:endParaRPr lang="en-GB" dirty="0" smtClean="0"/>
                    </a:p>
                    <a:p>
                      <a:endParaRPr lang="en-GB" dirty="0"/>
                    </a:p>
                  </a:txBody>
                  <a:tcPr/>
                </a:tc>
                <a:tc>
                  <a:txBody>
                    <a:bodyPr/>
                    <a:lstStyle/>
                    <a:p>
                      <a:r>
                        <a:rPr lang="en-GB" u="sng" dirty="0" smtClean="0"/>
                        <a:t>Threats</a:t>
                      </a:r>
                    </a:p>
                    <a:p>
                      <a:pPr marL="285750" indent="-285750">
                        <a:buFont typeface="Arial" panose="020B0604020202020204" pitchFamily="34" charset="0"/>
                        <a:buChar char="•"/>
                      </a:pPr>
                      <a:r>
                        <a:rPr lang="en-GB" u="none" dirty="0" smtClean="0"/>
                        <a:t>Homework club takes the</a:t>
                      </a:r>
                      <a:r>
                        <a:rPr lang="en-GB" u="none" baseline="0" dirty="0" smtClean="0"/>
                        <a:t> “home” out of home learning.</a:t>
                      </a:r>
                    </a:p>
                    <a:p>
                      <a:pPr marL="285750" indent="-285750">
                        <a:buFont typeface="Arial" panose="020B0604020202020204" pitchFamily="34" charset="0"/>
                        <a:buChar char="•"/>
                      </a:pPr>
                      <a:r>
                        <a:rPr lang="en-GB" u="none" baseline="0" dirty="0" smtClean="0"/>
                        <a:t>Under pressure to provide more and bespoke.</a:t>
                      </a:r>
                      <a:endParaRPr lang="en-GB" u="none" dirty="0"/>
                    </a:p>
                  </a:txBody>
                  <a:tcPr/>
                </a:tc>
                <a:extLst>
                  <a:ext uri="{0D108BD9-81ED-4DB2-BD59-A6C34878D82A}">
                    <a16:rowId xmlns:a16="http://schemas.microsoft.com/office/drawing/2014/main" val="2987389363"/>
                  </a:ext>
                </a:extLst>
              </a:tr>
            </a:tbl>
          </a:graphicData>
        </a:graphic>
      </p:graphicFrame>
    </p:spTree>
    <p:extLst>
      <p:ext uri="{BB962C8B-B14F-4D97-AF65-F5344CB8AC3E}">
        <p14:creationId xmlns:p14="http://schemas.microsoft.com/office/powerpoint/2010/main" val="148072310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Questions</a:t>
            </a:r>
            <a:endParaRPr lang="en-GB" dirty="0"/>
          </a:p>
        </p:txBody>
      </p:sp>
      <p:sp>
        <p:nvSpPr>
          <p:cNvPr id="3" name="Content Placeholder 2"/>
          <p:cNvSpPr>
            <a:spLocks noGrp="1"/>
          </p:cNvSpPr>
          <p:nvPr>
            <p:ph idx="1"/>
          </p:nvPr>
        </p:nvSpPr>
        <p:spPr/>
        <p:txBody>
          <a:bodyPr/>
          <a:lstStyle/>
          <a:p>
            <a:r>
              <a:rPr lang="en-GB" dirty="0" smtClean="0"/>
              <a:t>Can you give us more information as to why some parents dislike the home learning tasks?</a:t>
            </a:r>
          </a:p>
          <a:p>
            <a:r>
              <a:rPr lang="en-GB" dirty="0" smtClean="0"/>
              <a:t>Why do you think some parents prefer word lists, calculations and sheets</a:t>
            </a:r>
            <a:r>
              <a:rPr lang="en-GB" dirty="0" smtClean="0"/>
              <a:t>?</a:t>
            </a:r>
          </a:p>
          <a:p>
            <a:r>
              <a:rPr lang="en-GB" dirty="0" smtClean="0"/>
              <a:t>How can we support parents who are finding their child’s completion of homework stressful?</a:t>
            </a:r>
          </a:p>
          <a:p>
            <a:r>
              <a:rPr lang="en-GB" dirty="0" smtClean="0"/>
              <a:t>Did you have homework at primary school?</a:t>
            </a:r>
          </a:p>
          <a:p>
            <a:endParaRPr lang="en-GB" dirty="0"/>
          </a:p>
          <a:p>
            <a:pPr marL="0" indent="0">
              <a:buNone/>
            </a:pPr>
            <a:r>
              <a:rPr lang="en-GB" dirty="0" smtClean="0">
                <a:solidFill>
                  <a:schemeClr val="accent1">
                    <a:lumMod val="75000"/>
                  </a:schemeClr>
                </a:solidFill>
              </a:rPr>
              <a:t>Do you have any </a:t>
            </a:r>
            <a:r>
              <a:rPr lang="en-GB" smtClean="0">
                <a:solidFill>
                  <a:schemeClr val="accent1">
                    <a:lumMod val="75000"/>
                  </a:schemeClr>
                </a:solidFill>
              </a:rPr>
              <a:t>further questions?</a:t>
            </a:r>
            <a:endParaRPr lang="en-GB" dirty="0" smtClean="0">
              <a:solidFill>
                <a:schemeClr val="accent1">
                  <a:lumMod val="75000"/>
                </a:schemeClr>
              </a:solidFill>
            </a:endParaRPr>
          </a:p>
        </p:txBody>
      </p:sp>
    </p:spTree>
    <p:extLst>
      <p:ext uri="{BB962C8B-B14F-4D97-AF65-F5344CB8AC3E}">
        <p14:creationId xmlns:p14="http://schemas.microsoft.com/office/powerpoint/2010/main" val="3977348433"/>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867</TotalTime>
  <Words>1180</Words>
  <Application>Microsoft Office PowerPoint</Application>
  <PresentationFormat>Widescreen</PresentationFormat>
  <Paragraphs>135</Paragraphs>
  <Slides>11</Slides>
  <Notes>8</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vt:i4>
      </vt:variant>
    </vt:vector>
  </HeadingPairs>
  <TitlesOfParts>
    <vt:vector size="19" baseType="lpstr">
      <vt:lpstr>Arial</vt:lpstr>
      <vt:lpstr>Calibri</vt:lpstr>
      <vt:lpstr>Segoe UI Web (West European)</vt:lpstr>
      <vt:lpstr>Times New Roman</vt:lpstr>
      <vt:lpstr>Trebuchet MS</vt:lpstr>
      <vt:lpstr>Wingdings</vt:lpstr>
      <vt:lpstr>Wingdings 3</vt:lpstr>
      <vt:lpstr>Facet</vt:lpstr>
      <vt:lpstr>Home Learning  at St. Nicholas at Wade</vt:lpstr>
      <vt:lpstr>Welcome to our first Parent Forum</vt:lpstr>
      <vt:lpstr>Parent Questionnaire</vt:lpstr>
      <vt:lpstr>What is homework/homelearning?</vt:lpstr>
      <vt:lpstr>Comments from parents</vt:lpstr>
      <vt:lpstr>Comments from parents</vt:lpstr>
      <vt:lpstr>The research</vt:lpstr>
      <vt:lpstr>Current School Policy</vt:lpstr>
      <vt:lpstr>SWOT Analysis</vt:lpstr>
      <vt:lpstr> Teachers SWOT Analysis</vt:lpstr>
      <vt:lpstr>Questions</vt:lpstr>
    </vt:vector>
  </TitlesOfParts>
  <Company>St Nicholas at Wade C of E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Heather Kemp</dc:creator>
  <cp:lastModifiedBy>Heather Kemp</cp:lastModifiedBy>
  <cp:revision>35</cp:revision>
  <dcterms:created xsi:type="dcterms:W3CDTF">2019-08-28T10:58:44Z</dcterms:created>
  <dcterms:modified xsi:type="dcterms:W3CDTF">2019-09-09T15:02:33Z</dcterms:modified>
</cp:coreProperties>
</file>