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7" r:id="rId1"/>
  </p:sldMasterIdLst>
  <p:sldIdLst>
    <p:sldId id="256" r:id="rId2"/>
    <p:sldId id="257" r:id="rId3"/>
    <p:sldId id="258" r:id="rId4"/>
    <p:sldId id="262" r:id="rId5"/>
    <p:sldId id="263" r:id="rId6"/>
    <p:sldId id="267" r:id="rId7"/>
    <p:sldId id="259" r:id="rId8"/>
    <p:sldId id="260" r:id="rId9"/>
    <p:sldId id="266"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239125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401326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158068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1912279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2813630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196413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301378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113161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401419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296717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318996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337372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22599A-5655-464A-B5F2-1423A0F5975A}" type="datetimeFigureOut">
              <a:rPr lang="en-GB" smtClean="0"/>
              <a:t>09/09/2021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345858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0E22599A-5655-464A-B5F2-1423A0F5975A}" type="datetimeFigureOut">
              <a:rPr lang="en-GB" smtClean="0"/>
              <a:t>09/09/2021</a:t>
            </a:fld>
            <a:endParaRPr lang="en-GB" dirty="0"/>
          </a:p>
        </p:txBody>
      </p:sp>
      <p:sp>
        <p:nvSpPr>
          <p:cNvPr id="6" name="Footer Placeholder 5"/>
          <p:cNvSpPr>
            <a:spLocks noGrp="1"/>
          </p:cNvSpPr>
          <p:nvPr>
            <p:ph type="ftr" sz="quarter" idx="11"/>
          </p:nvPr>
        </p:nvSpPr>
        <p:spPr>
          <a:xfrm>
            <a:off x="590396" y="6041362"/>
            <a:ext cx="3295413" cy="365125"/>
          </a:xfrm>
        </p:spPr>
        <p:txBody>
          <a:bodyPr/>
          <a:lstStyle/>
          <a:p>
            <a:endParaRPr lang="en-GB" dirty="0"/>
          </a:p>
        </p:txBody>
      </p:sp>
      <p:sp>
        <p:nvSpPr>
          <p:cNvPr id="7" name="Slide Number Placeholder 6"/>
          <p:cNvSpPr>
            <a:spLocks noGrp="1"/>
          </p:cNvSpPr>
          <p:nvPr>
            <p:ph type="sldNum" sz="quarter" idx="12"/>
          </p:nvPr>
        </p:nvSpPr>
        <p:spPr>
          <a:xfrm>
            <a:off x="4862689" y="5915888"/>
            <a:ext cx="1062155" cy="490599"/>
          </a:xfrm>
        </p:spPr>
        <p:txBody>
          <a:bodyPr/>
          <a:lstStyle/>
          <a:p>
            <a:fld id="{6472510F-56C4-4A80-973E-833EB3E576E6}" type="slidenum">
              <a:rPr lang="en-GB" smtClean="0"/>
              <a:t>‹#›</a:t>
            </a:fld>
            <a:endParaRPr lang="en-GB" dirty="0"/>
          </a:p>
        </p:txBody>
      </p:sp>
    </p:spTree>
    <p:extLst>
      <p:ext uri="{BB962C8B-B14F-4D97-AF65-F5344CB8AC3E}">
        <p14:creationId xmlns:p14="http://schemas.microsoft.com/office/powerpoint/2010/main" val="293037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E22599A-5655-464A-B5F2-1423A0F5975A}" type="datetimeFigureOut">
              <a:rPr lang="en-GB" smtClean="0"/>
              <a:t>09/09/2021</a:t>
            </a:fld>
            <a:endParaRPr lang="en-GB"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472510F-56C4-4A80-973E-833EB3E576E6}" type="slidenum">
              <a:rPr lang="en-GB" smtClean="0"/>
              <a:t>‹#›</a:t>
            </a:fld>
            <a:endParaRPr lang="en-GB" dirty="0"/>
          </a:p>
        </p:txBody>
      </p:sp>
    </p:spTree>
    <p:extLst>
      <p:ext uri="{BB962C8B-B14F-4D97-AF65-F5344CB8AC3E}">
        <p14:creationId xmlns:p14="http://schemas.microsoft.com/office/powerpoint/2010/main" val="343816900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158202"/>
            <a:ext cx="10572000" cy="2971051"/>
          </a:xfrm>
        </p:spPr>
        <p:txBody>
          <a:bodyPr/>
          <a:lstStyle/>
          <a:p>
            <a:r>
              <a:rPr lang="en-GB" dirty="0" smtClean="0"/>
              <a:t>Welcome to Year </a:t>
            </a:r>
            <a:r>
              <a:rPr lang="en-GB" dirty="0" smtClean="0"/>
              <a:t>4</a:t>
            </a:r>
            <a:endParaRPr lang="en-GB" dirty="0"/>
          </a:p>
        </p:txBody>
      </p:sp>
      <p:sp>
        <p:nvSpPr>
          <p:cNvPr id="3" name="Subtitle 2"/>
          <p:cNvSpPr>
            <a:spLocks noGrp="1"/>
          </p:cNvSpPr>
          <p:nvPr>
            <p:ph type="subTitle" idx="1"/>
          </p:nvPr>
        </p:nvSpPr>
        <p:spPr/>
        <p:txBody>
          <a:bodyPr/>
          <a:lstStyle/>
          <a:p>
            <a:r>
              <a:rPr lang="en-GB" dirty="0" smtClean="0"/>
              <a:t>2021-2022</a:t>
            </a:r>
            <a:endParaRPr lang="en-GB" dirty="0"/>
          </a:p>
        </p:txBody>
      </p:sp>
      <p:sp>
        <p:nvSpPr>
          <p:cNvPr id="4" name="Subtitle 2"/>
          <p:cNvSpPr txBox="1">
            <a:spLocks/>
          </p:cNvSpPr>
          <p:nvPr/>
        </p:nvSpPr>
        <p:spPr>
          <a:xfrm>
            <a:off x="810001" y="4270076"/>
            <a:ext cx="10572000" cy="434974"/>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en-GB" b="1" dirty="0" smtClean="0"/>
              <a:t>Thursday 9th</a:t>
            </a:r>
            <a:r>
              <a:rPr lang="en-GB" b="1" dirty="0" smtClean="0"/>
              <a:t> </a:t>
            </a:r>
            <a:r>
              <a:rPr lang="en-GB" b="1" dirty="0" smtClean="0"/>
              <a:t>September </a:t>
            </a:r>
            <a:endParaRPr lang="en-GB" b="1" dirty="0"/>
          </a:p>
        </p:txBody>
      </p:sp>
    </p:spTree>
    <p:extLst>
      <p:ext uri="{BB962C8B-B14F-4D97-AF65-F5344CB8AC3E}">
        <p14:creationId xmlns:p14="http://schemas.microsoft.com/office/powerpoint/2010/main" val="110289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5" name="Content Placeholder 4"/>
          <p:cNvSpPr>
            <a:spLocks noGrp="1"/>
          </p:cNvSpPr>
          <p:nvPr>
            <p:ph idx="1"/>
          </p:nvPr>
        </p:nvSpPr>
        <p:spPr>
          <a:xfrm>
            <a:off x="165569" y="2078596"/>
            <a:ext cx="11852259" cy="4609587"/>
          </a:xfrm>
        </p:spPr>
        <p:txBody>
          <a:bodyPr>
            <a:normAutofit/>
          </a:bodyPr>
          <a:lstStyle/>
          <a:p>
            <a:pPr algn="ctr">
              <a:spcBef>
                <a:spcPct val="50000"/>
              </a:spcBef>
              <a:buNone/>
            </a:pPr>
            <a:r>
              <a:rPr lang="en-GB" altLang="en-US" sz="4000" b="1" dirty="0" smtClean="0">
                <a:latin typeface="AbcTeacher" pitchFamily="2" charset="0"/>
              </a:rPr>
              <a:t>Any questions?</a:t>
            </a:r>
          </a:p>
          <a:p>
            <a:pPr algn="ctr">
              <a:spcBef>
                <a:spcPct val="50000"/>
              </a:spcBef>
              <a:buNone/>
            </a:pPr>
            <a:endParaRPr lang="en-GB" altLang="en-US" sz="4000" dirty="0">
              <a:latin typeface="AbcTeacher" pitchFamily="2" charset="0"/>
            </a:endParaRPr>
          </a:p>
        </p:txBody>
      </p:sp>
    </p:spTree>
    <p:extLst>
      <p:ext uri="{BB962C8B-B14F-4D97-AF65-F5344CB8AC3E}">
        <p14:creationId xmlns:p14="http://schemas.microsoft.com/office/powerpoint/2010/main" val="103855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Adults</a:t>
            </a:r>
            <a:endParaRPr lang="en-GB" dirty="0"/>
          </a:p>
        </p:txBody>
      </p:sp>
      <p:sp>
        <p:nvSpPr>
          <p:cNvPr id="7" name="TextBox 6"/>
          <p:cNvSpPr txBox="1"/>
          <p:nvPr/>
        </p:nvSpPr>
        <p:spPr>
          <a:xfrm>
            <a:off x="1172853" y="5460083"/>
            <a:ext cx="2873829" cy="1384995"/>
          </a:xfrm>
          <a:prstGeom prst="rect">
            <a:avLst/>
          </a:prstGeom>
          <a:noFill/>
        </p:spPr>
        <p:txBody>
          <a:bodyPr wrap="square" rtlCol="0">
            <a:spAutoFit/>
          </a:bodyPr>
          <a:lstStyle/>
          <a:p>
            <a:pPr algn="ctr"/>
            <a:r>
              <a:rPr lang="en-GB" sz="2800" u="sng" dirty="0" smtClean="0"/>
              <a:t>Class Teacher: </a:t>
            </a:r>
          </a:p>
          <a:p>
            <a:pPr algn="ctr"/>
            <a:r>
              <a:rPr lang="en-GB" sz="2800" dirty="0" smtClean="0"/>
              <a:t>MISS PATTERSON</a:t>
            </a:r>
            <a:endParaRPr lang="en-GB" sz="2800" dirty="0"/>
          </a:p>
        </p:txBody>
      </p:sp>
      <p:sp>
        <p:nvSpPr>
          <p:cNvPr id="8" name="TextBox 7"/>
          <p:cNvSpPr txBox="1"/>
          <p:nvPr/>
        </p:nvSpPr>
        <p:spPr>
          <a:xfrm>
            <a:off x="7441055" y="5890971"/>
            <a:ext cx="4158343" cy="954107"/>
          </a:xfrm>
          <a:prstGeom prst="rect">
            <a:avLst/>
          </a:prstGeom>
          <a:noFill/>
        </p:spPr>
        <p:txBody>
          <a:bodyPr wrap="square" rtlCol="0">
            <a:spAutoFit/>
          </a:bodyPr>
          <a:lstStyle/>
          <a:p>
            <a:pPr algn="ctr"/>
            <a:r>
              <a:rPr lang="en-GB" sz="2800" u="sng" dirty="0" smtClean="0"/>
              <a:t>Class </a:t>
            </a:r>
            <a:r>
              <a:rPr lang="en-GB" sz="2800" u="sng" dirty="0" smtClean="0"/>
              <a:t>LSA</a:t>
            </a:r>
            <a:r>
              <a:rPr lang="en-GB" sz="2800" u="sng" dirty="0" smtClean="0"/>
              <a:t>: </a:t>
            </a:r>
            <a:endParaRPr lang="en-GB" sz="2800" u="sng" dirty="0" smtClean="0"/>
          </a:p>
          <a:p>
            <a:pPr algn="ctr"/>
            <a:r>
              <a:rPr lang="en-GB" sz="2800" dirty="0" smtClean="0"/>
              <a:t>MISS SARAH BARNETT</a:t>
            </a:r>
            <a:endParaRPr lang="en-GB" sz="2800" dirty="0"/>
          </a:p>
        </p:txBody>
      </p:sp>
      <p:pic>
        <p:nvPicPr>
          <p:cNvPr id="1026" name="Picture 2" descr="https://attachments.office.net/owa/Sara.Patterson%40st-nicholas-birchington.kent.sch.uk/service.svc/s/GetAttachmentThumbnail?id=AQMkADg1NGI4OWM1LTY3ZjMtNGYyMS04YzhiLTYzYTg5MDZiNjBjMgBGAAADKWSTHg2KpEWF3KwobcAjCgcAqBhgkEPYREqIl6TKeudhaAAAAgEMAAAAqBhgkEPYREqIl6TKeudhaAAFHILbQwAAAAESABAAh15zjHppDE6GbyhU0AxgYQ%3D%3D&amp;thumbnailType=2&amp;token=eyJhbGciOiJSUzI1NiIsImtpZCI6IjMwODE3OUNFNUY0QjUyRTc4QjJEQjg5NjZCQUY0RUNDMzcyN0FFRUUiLCJ0eXAiOiJKV1QiLCJ4NXQiOiJNSUY1emw5TFV1ZUxMYmlXYTY5T3pEY25ydTQifQ.eyJvcmlnaW4iOiJodHRwczovL291dGxvb2sub2ZmaWNlLmNvbSIsInVjIjoiNDE0Y2EzZWY2YWNhNDM1M2I2MmFlMjc0YzhkNzlmMWUiLCJzaWduaW5fc3RhdGUiOiJbXCJrbXNpXCJdIiwidmVyIjoiRXhjaGFuZ2UuQ2FsbGJhY2suVjEiLCJhcHBjdHhzZW5kZXIiOiJPd2FEb3dubG9hZEAwMjgwODVkZi0wMjlkLTRkZjctODU5MS1kYTkwNDVhZjc1ZWUiLCJpc3NyaW5nIjoiU0lQIiwiYXBwY3R4Ijoie1wibXNleGNocHJvdFwiOlwib3dhXCIsXCJwdWlkXCI6XCIxMTUzODM2Mjk2NTE1Njg0MDA4XCIsXCJzY29wZVwiOlwiT3dhRG93bmxvYWRcIixcIm9pZFwiOlwiMWExOTBlMTgtOTAxYS00NjA0LTkwYjctMGZkNWFjYjA2NmNlXCIsXCJwcmltYXJ5c2lkXCI6XCJTLTEtNS0yMS0zNjk5NTUyNDA4LTIxNDA2MTAxMy0yMzI0NTA4MTctMTk5NTAwMlwifSIsIm5iZiI6MTYzMTE3NjEyMSwiZXhwIjoxNjMxMTc2NzIxLCJpc3MiOiIwMDAwMDAwMi0wMDAwLTBmZjEtY2UwMC0wMDAwMDAwMDAwMDBAMDI4MDg1ZGYtMDI5ZC00ZGY3LTg1OTEtZGE5MDQ1YWY3NWVlIiwiYXVkIjoiMDAwMDAwMDItMDAwMC0wZmYxLWNlMDAtMDAwMDAwMDAwMDAwL2F0dGFjaG1lbnRzLm9mZmljZS5uZXRAMDI4MDg1ZGYtMDI5ZC00ZGY3LTg1OTEtZGE5MDQ1YWY3NWVlIiwiaGFwcCI6Im93YSJ9.H37bUTCrT6mxMjm2NeIUHu9g19fOWUYIw-icR1wq7PZxZ6xi5hcb1AkBxZModChn4ANLaNH8tm8fH8wGAL9zPAuywe8NBpju0kvlA_qwX5NlsPiSZ5wZOn21H2pWEGDYAhbKjZnsLIj6vGhF4AWW75elw1yQkvcOHDC-ekMeACL8sm6MugMUBKegXshlJc_-7acU79J_hfQxnCf4PwEt9MXtozm8khwy96IF9QMFhODPvE7cV3pFssqX4jP6VrZMhTxtkKyVAgjd_7hRhV8EZDBbHfcz3TCFeJXaL2oQQqk7znkadVmuXi6sqL3eaUynm2DDqpCCEGvMlqppk_MSlw&amp;X-OWA-CANARY=vMPhZOwQm06jfFVNB-mLEFAQPd5rc9kY7XT9Ut86ZPvTf1-2OSHVMeU5Ds2pniUct0WoltrvMKY.&amp;owa=outlook.office.com&amp;scriptVer=20210829002.04&amp;animation=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673" y="1417638"/>
            <a:ext cx="3029009" cy="4034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s.office.net/owa/Sara.Patterson%40st-nicholas-birchington.kent.sch.uk/service.svc/s/GetAttachmentThumbnail?id=AQMkADg1NGI4OWM1LTY3ZjMtNGYyMS04YzhiLTYzYTg5MDZiNjBjMgBGAAADKWSTHg2KpEWF3KwobcAjCgcAqBhgkEPYREqIl6TKeudhaAAAAgEMAAAAqBhgkEPYREqIl6TKeudhaAAFHILbRAAAAAESABAAwK6APLO6GkSYCOrMKmYleA%3D%3D&amp;thumbnailType=2&amp;token=eyJhbGciOiJSUzI1NiIsImtpZCI6IjMwODE3OUNFNUY0QjUyRTc4QjJEQjg5NjZCQUY0RUNDMzcyN0FFRUUiLCJ0eXAiOiJKV1QiLCJ4NXQiOiJNSUY1emw5TFV1ZUxMYmlXYTY5T3pEY25ydTQifQ.eyJvcmlnaW4iOiJodHRwczovL291dGxvb2sub2ZmaWNlLmNvbSIsInVjIjoiNDE0Y2EzZWY2YWNhNDM1M2I2MmFlMjc0YzhkNzlmMWUiLCJzaWduaW5fc3RhdGUiOiJbXCJrbXNpXCJdIiwidmVyIjoiRXhjaGFuZ2UuQ2FsbGJhY2suVjEiLCJhcHBjdHhzZW5kZXIiOiJPd2FEb3dubG9hZEAwMjgwODVkZi0wMjlkLTRkZjctODU5MS1kYTkwNDVhZjc1ZWUiLCJpc3NyaW5nIjoiU0lQIiwiYXBwY3R4Ijoie1wibXNleGNocHJvdFwiOlwib3dhXCIsXCJwdWlkXCI6XCIxMTUzODM2Mjk2NTE1Njg0MDA4XCIsXCJzY29wZVwiOlwiT3dhRG93bmxvYWRcIixcIm9pZFwiOlwiMWExOTBlMTgtOTAxYS00NjA0LTkwYjctMGZkNWFjYjA2NmNlXCIsXCJwcmltYXJ5c2lkXCI6XCJTLTEtNS0yMS0zNjk5NTUyNDA4LTIxNDA2MTAxMy0yMzI0NTA4MTctMTk5NTAwMlwifSIsIm5iZiI6MTYzMTE3NjEyMSwiZXhwIjoxNjMxMTc2NzIxLCJpc3MiOiIwMDAwMDAwMi0wMDAwLTBmZjEtY2UwMC0wMDAwMDAwMDAwMDBAMDI4MDg1ZGYtMDI5ZC00ZGY3LTg1OTEtZGE5MDQ1YWY3NWVlIiwiYXVkIjoiMDAwMDAwMDItMDAwMC0wZmYxLWNlMDAtMDAwMDAwMDAwMDAwL2F0dGFjaG1lbnRzLm9mZmljZS5uZXRAMDI4MDg1ZGYtMDI5ZC00ZGY3LTg1OTEtZGE5MDQ1YWY3NWVlIiwiaGFwcCI6Im93YSJ9.H37bUTCrT6mxMjm2NeIUHu9g19fOWUYIw-icR1wq7PZxZ6xi5hcb1AkBxZModChn4ANLaNH8tm8fH8wGAL9zPAuywe8NBpju0kvlA_qwX5NlsPiSZ5wZOn21H2pWEGDYAhbKjZnsLIj6vGhF4AWW75elw1yQkvcOHDC-ekMeACL8sm6MugMUBKegXshlJc_-7acU79J_hfQxnCf4PwEt9MXtozm8khwy96IF9QMFhODPvE7cV3pFssqX4jP6VrZMhTxtkKyVAgjd_7hRhV8EZDBbHfcz3TCFeJXaL2oQQqk7znkadVmuXi6sqL3eaUynm2DDqpCCEGvMlqppk_MSlw&amp;X-OWA-CANARY=QSePQQiz5EKCqvJ3rbzNaKC_PRxsc9kYuWvefjGLuqxn0uM33DJAavzldTec3RvDbVoOhI8MsRA.&amp;owa=outlook.office.com&amp;scriptVer=20210829002.04&amp;animation=tru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028866" y="1417638"/>
            <a:ext cx="2557072" cy="454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35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382000" cy="970450"/>
          </a:xfrm>
        </p:spPr>
        <p:txBody>
          <a:bodyPr/>
          <a:lstStyle/>
          <a:p>
            <a:r>
              <a:rPr lang="en-GB" dirty="0" smtClean="0"/>
              <a:t>Fingers Crossed things are back to normal! </a:t>
            </a:r>
            <a:endParaRPr lang="en-GB" dirty="0"/>
          </a:p>
        </p:txBody>
      </p:sp>
      <p:sp>
        <p:nvSpPr>
          <p:cNvPr id="5" name="Content Placeholder 4"/>
          <p:cNvSpPr>
            <a:spLocks noGrp="1"/>
          </p:cNvSpPr>
          <p:nvPr>
            <p:ph idx="1"/>
          </p:nvPr>
        </p:nvSpPr>
        <p:spPr>
          <a:xfrm>
            <a:off x="0" y="1684449"/>
            <a:ext cx="12580485" cy="5173551"/>
          </a:xfrm>
        </p:spPr>
        <p:txBody>
          <a:bodyPr>
            <a:normAutofit/>
          </a:bodyPr>
          <a:lstStyle/>
          <a:p>
            <a:pPr marL="0" indent="0">
              <a:buNone/>
            </a:pPr>
            <a:endParaRPr lang="en-GB" altLang="en-US" dirty="0" smtClean="0">
              <a:latin typeface="AbcTeacher" pitchFamily="2" charset="0"/>
            </a:endParaRPr>
          </a:p>
          <a:p>
            <a:pPr marL="0" indent="0">
              <a:buNone/>
            </a:pPr>
            <a:r>
              <a:rPr lang="en-GB" altLang="en-US" dirty="0" smtClean="0">
                <a:latin typeface="AbcTeacher" pitchFamily="2" charset="0"/>
              </a:rPr>
              <a:t>Thankfully, we have been given the go ahead to start the </a:t>
            </a:r>
            <a:r>
              <a:rPr lang="en-GB" altLang="en-US" dirty="0" smtClean="0">
                <a:latin typeface="AbcTeacher" pitchFamily="2" charset="0"/>
              </a:rPr>
              <a:t>year as normal! </a:t>
            </a:r>
          </a:p>
          <a:p>
            <a:pPr marL="0" indent="0">
              <a:buNone/>
            </a:pPr>
            <a:r>
              <a:rPr lang="en-GB" altLang="en-US" dirty="0" smtClean="0">
                <a:latin typeface="AbcTeacher" pitchFamily="2" charset="0"/>
              </a:rPr>
              <a:t>Children </a:t>
            </a:r>
            <a:r>
              <a:rPr lang="en-GB" altLang="en-US" dirty="0" smtClean="0">
                <a:latin typeface="AbcTeacher" pitchFamily="2" charset="0"/>
              </a:rPr>
              <a:t>should:</a:t>
            </a:r>
          </a:p>
          <a:p>
            <a:pPr>
              <a:buFontTx/>
              <a:buChar char="-"/>
            </a:pPr>
            <a:r>
              <a:rPr lang="en-GB" altLang="en-US" dirty="0" smtClean="0">
                <a:latin typeface="AbcTeacher" pitchFamily="2" charset="0"/>
              </a:rPr>
              <a:t>Arrive at school at 8.45 – registers close at 8.55.</a:t>
            </a:r>
          </a:p>
          <a:p>
            <a:pPr>
              <a:buFontTx/>
              <a:buChar char="-"/>
            </a:pPr>
            <a:r>
              <a:rPr lang="en-GB" altLang="en-US" dirty="0" smtClean="0">
                <a:latin typeface="AbcTeacher" pitchFamily="2" charset="0"/>
              </a:rPr>
              <a:t>On arrival in the classroom, children </a:t>
            </a:r>
            <a:r>
              <a:rPr lang="en-GB" altLang="en-US" b="1" dirty="0" smtClean="0">
                <a:solidFill>
                  <a:srgbClr val="92D050"/>
                </a:solidFill>
                <a:latin typeface="AbcTeacher" pitchFamily="2" charset="0"/>
              </a:rPr>
              <a:t>MUST</a:t>
            </a:r>
            <a:r>
              <a:rPr lang="en-GB" altLang="en-US" dirty="0" smtClean="0">
                <a:latin typeface="AbcTeacher" pitchFamily="2" charset="0"/>
              </a:rPr>
              <a:t> continue to sanitise their hands and then sit in their allocated seats to complete Early Morning Work.</a:t>
            </a:r>
          </a:p>
          <a:p>
            <a:pPr>
              <a:buFontTx/>
              <a:buChar char="-"/>
            </a:pPr>
            <a:r>
              <a:rPr lang="en-GB" altLang="en-US" dirty="0" smtClean="0">
                <a:latin typeface="AbcTeacher" pitchFamily="2" charset="0"/>
              </a:rPr>
              <a:t>The classroom will continue to be ventilated throughout the year, so the children may want to bring an extra jumper </a:t>
            </a:r>
            <a:endParaRPr lang="en-GB" altLang="en-US" dirty="0">
              <a:latin typeface="AbcTeacher" pitchFamily="2" charset="0"/>
            </a:endParaRPr>
          </a:p>
          <a:p>
            <a:pPr marL="0" indent="0">
              <a:buNone/>
            </a:pPr>
            <a:r>
              <a:rPr lang="en-GB" altLang="en-US" dirty="0" smtClean="0">
                <a:latin typeface="AbcTeacher" pitchFamily="2" charset="0"/>
              </a:rPr>
              <a:t>       or </a:t>
            </a:r>
            <a:r>
              <a:rPr lang="en-GB" altLang="en-US" dirty="0" smtClean="0">
                <a:latin typeface="AbcTeacher" pitchFamily="2" charset="0"/>
              </a:rPr>
              <a:t>wear a t-shirt/vest under their school clothes in the </a:t>
            </a:r>
            <a:r>
              <a:rPr lang="en-GB" altLang="en-US" dirty="0" smtClean="0">
                <a:latin typeface="AbcTeacher" pitchFamily="2" charset="0"/>
              </a:rPr>
              <a:t>winter </a:t>
            </a:r>
            <a:r>
              <a:rPr lang="en-GB" altLang="en-US" dirty="0" smtClean="0">
                <a:latin typeface="AbcTeacher" pitchFamily="2" charset="0"/>
              </a:rPr>
              <a:t>months.</a:t>
            </a:r>
          </a:p>
          <a:p>
            <a:pPr>
              <a:buFontTx/>
              <a:buChar char="-"/>
            </a:pPr>
            <a:r>
              <a:rPr lang="en-GB" altLang="en-US" dirty="0" smtClean="0">
                <a:latin typeface="AbcTeacher" pitchFamily="2" charset="0"/>
              </a:rPr>
              <a:t>We are able to go on trips and have visitors in school </a:t>
            </a:r>
            <a:r>
              <a:rPr lang="en-GB" altLang="en-US" dirty="0" smtClean="0">
                <a:latin typeface="AbcTeacher" pitchFamily="2" charset="0"/>
              </a:rPr>
              <a:t>– This will start with a visit from ZOOLAB for our Predators </a:t>
            </a:r>
          </a:p>
          <a:p>
            <a:pPr marL="0" indent="0">
              <a:buNone/>
            </a:pPr>
            <a:r>
              <a:rPr lang="en-GB" altLang="en-US" dirty="0">
                <a:latin typeface="AbcTeacher" pitchFamily="2" charset="0"/>
              </a:rPr>
              <a:t> </a:t>
            </a:r>
            <a:r>
              <a:rPr lang="en-GB" altLang="en-US" dirty="0" smtClean="0">
                <a:latin typeface="AbcTeacher" pitchFamily="2" charset="0"/>
              </a:rPr>
              <a:t>     </a:t>
            </a:r>
            <a:r>
              <a:rPr lang="en-GB" altLang="en-US" dirty="0" smtClean="0">
                <a:latin typeface="AbcTeacher" pitchFamily="2" charset="0"/>
              </a:rPr>
              <a:t>topic on Monday the 13</a:t>
            </a:r>
            <a:r>
              <a:rPr lang="en-GB" altLang="en-US" baseline="30000" dirty="0" smtClean="0">
                <a:latin typeface="AbcTeacher" pitchFamily="2" charset="0"/>
              </a:rPr>
              <a:t>th</a:t>
            </a:r>
            <a:r>
              <a:rPr lang="en-GB" altLang="en-US" dirty="0" smtClean="0">
                <a:latin typeface="AbcTeacher" pitchFamily="2" charset="0"/>
              </a:rPr>
              <a:t> September.</a:t>
            </a:r>
          </a:p>
          <a:p>
            <a:pPr>
              <a:buFontTx/>
              <a:buChar char="-"/>
            </a:pPr>
            <a:r>
              <a:rPr lang="en-GB" altLang="en-US" dirty="0" smtClean="0">
                <a:latin typeface="AbcTeacher" pitchFamily="2" charset="0"/>
              </a:rPr>
              <a:t>Our </a:t>
            </a:r>
            <a:r>
              <a:rPr lang="en-GB" altLang="en-US" dirty="0" smtClean="0">
                <a:latin typeface="AbcTeacher" pitchFamily="2" charset="0"/>
              </a:rPr>
              <a:t>break </a:t>
            </a:r>
            <a:r>
              <a:rPr lang="en-GB" altLang="en-US" dirty="0" smtClean="0">
                <a:latin typeface="AbcTeacher" pitchFamily="2" charset="0"/>
              </a:rPr>
              <a:t>time is 10:45-11:00, lunch is 12:00- 1:00pm.  </a:t>
            </a:r>
            <a:endParaRPr lang="en-GB" dirty="0"/>
          </a:p>
        </p:txBody>
      </p:sp>
    </p:spTree>
    <p:extLst>
      <p:ext uri="{BB962C8B-B14F-4D97-AF65-F5344CB8AC3E}">
        <p14:creationId xmlns:p14="http://schemas.microsoft.com/office/powerpoint/2010/main" val="942412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5 B’s and The Hornet</a:t>
            </a:r>
            <a:endParaRPr lang="en-GB" dirty="0"/>
          </a:p>
        </p:txBody>
      </p:sp>
      <p:sp>
        <p:nvSpPr>
          <p:cNvPr id="5" name="Content Placeholder 4"/>
          <p:cNvSpPr>
            <a:spLocks noGrp="1"/>
          </p:cNvSpPr>
          <p:nvPr>
            <p:ph idx="1"/>
          </p:nvPr>
        </p:nvSpPr>
        <p:spPr>
          <a:xfrm>
            <a:off x="1521200" y="2098163"/>
            <a:ext cx="4619787" cy="4000435"/>
          </a:xfrm>
        </p:spPr>
        <p:txBody>
          <a:bodyPr>
            <a:normAutofit/>
          </a:bodyPr>
          <a:lstStyle/>
          <a:p>
            <a:pPr>
              <a:buNone/>
            </a:pPr>
            <a:r>
              <a:rPr lang="en-GB" altLang="en-US" sz="2800" dirty="0">
                <a:latin typeface="AbcTeacher" pitchFamily="2" charset="0"/>
              </a:rPr>
              <a:t>Be respectful</a:t>
            </a:r>
          </a:p>
          <a:p>
            <a:pPr>
              <a:buNone/>
            </a:pPr>
            <a:r>
              <a:rPr lang="en-GB" altLang="en-US" sz="2800" dirty="0">
                <a:latin typeface="AbcTeacher" pitchFamily="2" charset="0"/>
              </a:rPr>
              <a:t>Be kind and gentle</a:t>
            </a:r>
          </a:p>
          <a:p>
            <a:pPr>
              <a:buNone/>
            </a:pPr>
            <a:r>
              <a:rPr lang="en-GB" altLang="en-US" sz="2800" dirty="0">
                <a:latin typeface="AbcTeacher" pitchFamily="2" charset="0"/>
              </a:rPr>
              <a:t>Be careful</a:t>
            </a:r>
          </a:p>
          <a:p>
            <a:pPr>
              <a:buNone/>
            </a:pPr>
            <a:r>
              <a:rPr lang="en-GB" altLang="en-US" sz="2800" dirty="0">
                <a:latin typeface="AbcTeacher" pitchFamily="2" charset="0"/>
              </a:rPr>
              <a:t>Be responsible</a:t>
            </a:r>
          </a:p>
          <a:p>
            <a:pPr>
              <a:buNone/>
            </a:pPr>
            <a:r>
              <a:rPr lang="en-GB" altLang="en-US" sz="2800" dirty="0">
                <a:latin typeface="AbcTeacher" pitchFamily="2" charset="0"/>
              </a:rPr>
              <a:t>Be the best you can </a:t>
            </a:r>
            <a:r>
              <a:rPr lang="en-GB" altLang="en-US" sz="2800" dirty="0" smtClean="0">
                <a:latin typeface="AbcTeacher" pitchFamily="2" charset="0"/>
              </a:rPr>
              <a:t>be</a:t>
            </a:r>
            <a:endParaRPr lang="en-GB" sz="2800" dirty="0"/>
          </a:p>
        </p:txBody>
      </p:sp>
      <p:pic>
        <p:nvPicPr>
          <p:cNvPr id="4" name="Picture 15"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00" y="2687094"/>
            <a:ext cx="6159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00" y="3290344"/>
            <a:ext cx="6159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25" y="3825331"/>
            <a:ext cx="6159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00" y="4444456"/>
            <a:ext cx="6159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463" y="5031831"/>
            <a:ext cx="6159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44789" y="2509383"/>
            <a:ext cx="5913119" cy="3724096"/>
          </a:xfrm>
          <a:prstGeom prst="rect">
            <a:avLst/>
          </a:prstGeom>
        </p:spPr>
        <p:txBody>
          <a:bodyPr wrap="square">
            <a:spAutoFit/>
          </a:bodyPr>
          <a:lstStyle/>
          <a:p>
            <a:pPr>
              <a:spcBef>
                <a:spcPct val="0"/>
              </a:spcBef>
              <a:buFontTx/>
              <a:buNone/>
            </a:pPr>
            <a:r>
              <a:rPr lang="en-GB" altLang="en-US" sz="3600" b="1" dirty="0" smtClean="0">
                <a:solidFill>
                  <a:srgbClr val="92D050"/>
                </a:solidFill>
              </a:rPr>
              <a:t>H</a:t>
            </a:r>
            <a:r>
              <a:rPr lang="en-GB" altLang="en-US" dirty="0" smtClean="0"/>
              <a:t>and </a:t>
            </a:r>
            <a:r>
              <a:rPr lang="en-GB" altLang="en-US" dirty="0"/>
              <a:t>wash frequently </a:t>
            </a:r>
          </a:p>
          <a:p>
            <a:pPr>
              <a:spcBef>
                <a:spcPct val="0"/>
              </a:spcBef>
              <a:buFontTx/>
              <a:buNone/>
            </a:pPr>
            <a:r>
              <a:rPr lang="en-GB" altLang="en-US" sz="3600" b="1" dirty="0">
                <a:solidFill>
                  <a:srgbClr val="92D050"/>
                </a:solidFill>
              </a:rPr>
              <a:t>O</a:t>
            </a:r>
            <a:r>
              <a:rPr lang="en-GB" altLang="en-US" dirty="0"/>
              <a:t>bey adults instructions </a:t>
            </a:r>
          </a:p>
          <a:p>
            <a:pPr>
              <a:spcBef>
                <a:spcPct val="0"/>
              </a:spcBef>
              <a:buFontTx/>
              <a:buNone/>
            </a:pPr>
            <a:r>
              <a:rPr lang="en-GB" altLang="en-US" sz="4000" b="1" dirty="0">
                <a:solidFill>
                  <a:srgbClr val="92D050"/>
                </a:solidFill>
              </a:rPr>
              <a:t>R</a:t>
            </a:r>
            <a:r>
              <a:rPr lang="en-GB" altLang="en-US" dirty="0"/>
              <a:t>emember to keep your distance </a:t>
            </a:r>
          </a:p>
          <a:p>
            <a:pPr>
              <a:spcBef>
                <a:spcPct val="0"/>
              </a:spcBef>
              <a:buFontTx/>
              <a:buNone/>
            </a:pPr>
            <a:r>
              <a:rPr lang="en-GB" altLang="en-US" sz="3600" b="1" dirty="0">
                <a:solidFill>
                  <a:srgbClr val="92D050"/>
                </a:solidFill>
              </a:rPr>
              <a:t>N</a:t>
            </a:r>
            <a:r>
              <a:rPr lang="en-GB" altLang="en-US" dirty="0"/>
              <a:t>ever speak with a mouthful </a:t>
            </a:r>
          </a:p>
          <a:p>
            <a:pPr>
              <a:spcBef>
                <a:spcPct val="0"/>
              </a:spcBef>
              <a:buFontTx/>
              <a:buNone/>
            </a:pPr>
            <a:r>
              <a:rPr lang="en-GB" altLang="en-US" sz="3600" b="1" dirty="0">
                <a:solidFill>
                  <a:srgbClr val="92D050"/>
                </a:solidFill>
              </a:rPr>
              <a:t>E</a:t>
            </a:r>
            <a:r>
              <a:rPr lang="en-GB" altLang="en-US" dirty="0"/>
              <a:t>very piece of used tissue should go in the bin </a:t>
            </a:r>
          </a:p>
          <a:p>
            <a:pPr>
              <a:spcBef>
                <a:spcPct val="0"/>
              </a:spcBef>
              <a:buFontTx/>
              <a:buNone/>
            </a:pPr>
            <a:r>
              <a:rPr lang="en-GB" altLang="en-US" sz="3600" b="1" dirty="0">
                <a:solidFill>
                  <a:srgbClr val="92D050"/>
                </a:solidFill>
              </a:rPr>
              <a:t>T</a:t>
            </a:r>
            <a:r>
              <a:rPr lang="en-GB" altLang="en-US" dirty="0"/>
              <a:t>oilets must be flushed after use.</a:t>
            </a:r>
          </a:p>
          <a:p>
            <a:pPr>
              <a:spcBef>
                <a:spcPct val="0"/>
              </a:spcBef>
              <a:buFontTx/>
              <a:buNone/>
            </a:pPr>
            <a:endParaRPr lang="en-GB" altLang="en-US" sz="1600" dirty="0"/>
          </a:p>
        </p:txBody>
      </p:sp>
      <p:sp>
        <p:nvSpPr>
          <p:cNvPr id="10" name="Rectangle 9"/>
          <p:cNvSpPr/>
          <p:nvPr/>
        </p:nvSpPr>
        <p:spPr>
          <a:xfrm>
            <a:off x="3805016" y="6209849"/>
            <a:ext cx="4581965" cy="400110"/>
          </a:xfrm>
          <a:prstGeom prst="rect">
            <a:avLst/>
          </a:prstGeom>
        </p:spPr>
        <p:txBody>
          <a:bodyPr wrap="square">
            <a:spAutoFit/>
          </a:bodyPr>
          <a:lstStyle/>
          <a:p>
            <a:pPr>
              <a:spcBef>
                <a:spcPct val="0"/>
              </a:spcBef>
              <a:buFontTx/>
              <a:buNone/>
            </a:pPr>
            <a:r>
              <a:rPr lang="en-GB" altLang="en-US" sz="2000" b="1" dirty="0">
                <a:solidFill>
                  <a:srgbClr val="92D050"/>
                </a:solidFill>
              </a:rPr>
              <a:t>These rules are to keep us ALL safe.</a:t>
            </a:r>
          </a:p>
        </p:txBody>
      </p:sp>
      <p:pic>
        <p:nvPicPr>
          <p:cNvPr id="11" name="Picture 10"/>
          <p:cNvPicPr>
            <a:picLocks noChangeAspect="1"/>
          </p:cNvPicPr>
          <p:nvPr/>
        </p:nvPicPr>
        <p:blipFill>
          <a:blip r:embed="rId3"/>
          <a:stretch>
            <a:fillRect/>
          </a:stretch>
        </p:blipFill>
        <p:spPr>
          <a:xfrm>
            <a:off x="10570775" y="2352565"/>
            <a:ext cx="1405170" cy="1875557"/>
          </a:xfrm>
          <a:prstGeom prst="rect">
            <a:avLst/>
          </a:prstGeom>
        </p:spPr>
      </p:pic>
    </p:spTree>
    <p:extLst>
      <p:ext uri="{BB962C8B-B14F-4D97-AF65-F5344CB8AC3E}">
        <p14:creationId xmlns:p14="http://schemas.microsoft.com/office/powerpoint/2010/main" val="3284449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Expectations</a:t>
            </a:r>
            <a:endParaRPr lang="en-GB" dirty="0"/>
          </a:p>
        </p:txBody>
      </p:sp>
      <p:sp>
        <p:nvSpPr>
          <p:cNvPr id="5" name="Content Placeholder 4"/>
          <p:cNvSpPr>
            <a:spLocks noGrp="1"/>
          </p:cNvSpPr>
          <p:nvPr>
            <p:ph idx="1"/>
          </p:nvPr>
        </p:nvSpPr>
        <p:spPr>
          <a:xfrm>
            <a:off x="203169" y="2192895"/>
            <a:ext cx="11815915" cy="4550805"/>
          </a:xfrm>
        </p:spPr>
        <p:txBody>
          <a:bodyPr>
            <a:normAutofit fontScale="92500" lnSpcReduction="10000"/>
          </a:bodyPr>
          <a:lstStyle/>
          <a:p>
            <a:pPr>
              <a:buFontTx/>
              <a:buChar char="-"/>
            </a:pPr>
            <a:r>
              <a:rPr lang="en-GB" altLang="en-US" sz="2400" dirty="0">
                <a:latin typeface="AbcTeacher" pitchFamily="2" charset="0"/>
              </a:rPr>
              <a:t>In </a:t>
            </a:r>
            <a:r>
              <a:rPr lang="en-GB" altLang="en-US" sz="2400" dirty="0" smtClean="0">
                <a:latin typeface="AbcTeacher" pitchFamily="2" charset="0"/>
              </a:rPr>
              <a:t>Year 4, the pupils happiness and enjoyment for learning is extremely important.  I’m a firm believer that if the pupils are feeling happy and comfortable, their confidence will blossom and they will perform at their best. </a:t>
            </a:r>
            <a:endParaRPr lang="en-GB" altLang="en-US" sz="2400" b="1" dirty="0">
              <a:latin typeface="AbcTeacher" pitchFamily="2" charset="0"/>
            </a:endParaRPr>
          </a:p>
          <a:p>
            <a:pPr>
              <a:buFontTx/>
              <a:buChar char="-"/>
            </a:pPr>
            <a:r>
              <a:rPr lang="en-GB" altLang="en-US" sz="2400" dirty="0" smtClean="0">
                <a:latin typeface="AbcTeacher" pitchFamily="2" charset="0"/>
              </a:rPr>
              <a:t>I expect the pupils to try their best and strive to help them meet their potential.  All pupils, like adults, have their strengths and weaknesses and my aim is bring the best out of the children.   </a:t>
            </a:r>
            <a:endParaRPr lang="en-GB" altLang="en-US" sz="2400" dirty="0" smtClean="0">
              <a:latin typeface="AbcTeacher" pitchFamily="2" charset="0"/>
            </a:endParaRPr>
          </a:p>
          <a:p>
            <a:pPr>
              <a:buFontTx/>
              <a:buChar char="-"/>
            </a:pPr>
            <a:r>
              <a:rPr lang="en-GB" altLang="en-US" sz="2400" dirty="0" smtClean="0">
                <a:latin typeface="AbcTeacher" pitchFamily="2" charset="0"/>
              </a:rPr>
              <a:t>PE </a:t>
            </a:r>
            <a:r>
              <a:rPr lang="en-GB" altLang="en-US" sz="2400" dirty="0">
                <a:latin typeface="AbcTeacher" pitchFamily="2" charset="0"/>
              </a:rPr>
              <a:t>is on a </a:t>
            </a:r>
            <a:r>
              <a:rPr lang="en-GB" altLang="en-US" sz="2400" b="1" dirty="0" smtClean="0">
                <a:latin typeface="AbcTeacher" pitchFamily="2" charset="0"/>
              </a:rPr>
              <a:t>Monday</a:t>
            </a:r>
            <a:r>
              <a:rPr lang="en-GB" altLang="en-US" sz="2400" dirty="0" smtClean="0">
                <a:latin typeface="AbcTeacher" pitchFamily="2" charset="0"/>
              </a:rPr>
              <a:t> </a:t>
            </a:r>
            <a:r>
              <a:rPr lang="en-GB" altLang="en-US" sz="2400" dirty="0">
                <a:latin typeface="AbcTeacher" pitchFamily="2" charset="0"/>
              </a:rPr>
              <a:t>and a </a:t>
            </a:r>
            <a:r>
              <a:rPr lang="en-GB" altLang="en-US" sz="2400" b="1" dirty="0" smtClean="0">
                <a:latin typeface="AbcTeacher" pitchFamily="2" charset="0"/>
              </a:rPr>
              <a:t>Thursday</a:t>
            </a:r>
            <a:r>
              <a:rPr lang="en-GB" altLang="en-US" sz="2400" dirty="0" smtClean="0">
                <a:latin typeface="AbcTeacher" pitchFamily="2" charset="0"/>
              </a:rPr>
              <a:t> – you are expected to bring a named school PE kit only – a plain white/school logo t-shirt or a house-coloured t-shirt and a pair of black or dark blue pair of shorts or jogging bottoms.</a:t>
            </a:r>
          </a:p>
          <a:p>
            <a:pPr>
              <a:buFontTx/>
              <a:buChar char="-"/>
            </a:pPr>
            <a:r>
              <a:rPr lang="en-GB" altLang="en-US" sz="2400" dirty="0" smtClean="0">
                <a:latin typeface="AbcTeacher" pitchFamily="2" charset="0"/>
              </a:rPr>
              <a:t>Please encourage your children to read at home every night.  Ideally this would be for at least 30 </a:t>
            </a:r>
            <a:r>
              <a:rPr lang="en-GB" altLang="en-US" sz="2400" dirty="0" err="1" smtClean="0">
                <a:latin typeface="AbcTeacher" pitchFamily="2" charset="0"/>
              </a:rPr>
              <a:t>mins</a:t>
            </a:r>
            <a:r>
              <a:rPr lang="en-GB" altLang="en-US" sz="2400" dirty="0" smtClean="0">
                <a:latin typeface="AbcTeacher" pitchFamily="2" charset="0"/>
              </a:rPr>
              <a:t> a night.  If they have a club after school and this is difficult then 15/20 </a:t>
            </a:r>
            <a:r>
              <a:rPr lang="en-GB" altLang="en-US" sz="2400" dirty="0" err="1" smtClean="0">
                <a:latin typeface="AbcTeacher" pitchFamily="2" charset="0"/>
              </a:rPr>
              <a:t>mins</a:t>
            </a:r>
            <a:r>
              <a:rPr lang="en-GB" altLang="en-US" sz="2400" dirty="0" smtClean="0">
                <a:latin typeface="AbcTeacher" pitchFamily="2" charset="0"/>
              </a:rPr>
              <a:t> before they go to sleep is much better than nothing.  Building up reading stamina and more importantly, a love of books, is so important.  </a:t>
            </a:r>
            <a:endParaRPr lang="en-GB" altLang="en-US" sz="2400" dirty="0">
              <a:latin typeface="AbcTeacher" pitchFamily="2" charset="0"/>
            </a:endParaRPr>
          </a:p>
          <a:p>
            <a:pPr marL="0" indent="0">
              <a:buNone/>
            </a:pPr>
            <a:endParaRPr lang="en-GB" dirty="0"/>
          </a:p>
        </p:txBody>
      </p:sp>
    </p:spTree>
    <p:extLst>
      <p:ext uri="{BB962C8B-B14F-4D97-AF65-F5344CB8AC3E}">
        <p14:creationId xmlns:p14="http://schemas.microsoft.com/office/powerpoint/2010/main" val="2826469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Learning</a:t>
            </a:r>
            <a:endParaRPr lang="en-GB" dirty="0"/>
          </a:p>
        </p:txBody>
      </p:sp>
      <p:sp>
        <p:nvSpPr>
          <p:cNvPr id="4" name="Content Placeholder 3"/>
          <p:cNvSpPr>
            <a:spLocks noGrp="1"/>
          </p:cNvSpPr>
          <p:nvPr>
            <p:ph idx="1"/>
          </p:nvPr>
        </p:nvSpPr>
        <p:spPr>
          <a:xfrm>
            <a:off x="132911" y="2151949"/>
            <a:ext cx="11763081" cy="4495036"/>
          </a:xfrm>
        </p:spPr>
        <p:txBody>
          <a:bodyPr>
            <a:normAutofit/>
          </a:bodyPr>
          <a:lstStyle/>
          <a:p>
            <a:r>
              <a:rPr lang="en-GB" dirty="0" smtClean="0"/>
              <a:t>Pupils should  be consistently showing high levels of presentation across all subjects.</a:t>
            </a:r>
          </a:p>
          <a:p>
            <a:r>
              <a:rPr lang="en-GB" dirty="0" smtClean="0"/>
              <a:t>Good learning behaviours such as active listening, answering questions, joining in and staying focused at tables will be rewarded through stickers and team points.  The team with the highest number of points earns 5 </a:t>
            </a:r>
            <a:r>
              <a:rPr lang="en-GB" dirty="0" err="1" smtClean="0"/>
              <a:t>mins</a:t>
            </a:r>
            <a:r>
              <a:rPr lang="en-GB" dirty="0" smtClean="0"/>
              <a:t> extra play on a Friday. </a:t>
            </a:r>
          </a:p>
          <a:p>
            <a:r>
              <a:rPr lang="en-GB" dirty="0" smtClean="0"/>
              <a:t>I want the children to be ok with making mistakes!  Children should understand that mistakes are part of learning and they should be encouraged to challenge themselves.  Hopefully the Year 4’s will have a Growth </a:t>
            </a:r>
            <a:r>
              <a:rPr lang="en-GB" dirty="0" err="1" smtClean="0"/>
              <a:t>Mindset</a:t>
            </a:r>
            <a:r>
              <a:rPr lang="en-GB" dirty="0" smtClean="0"/>
              <a:t> and think, this looks challenging but I’m going to try my best.  </a:t>
            </a:r>
          </a:p>
          <a:p>
            <a:r>
              <a:rPr lang="en-GB" dirty="0" smtClean="0"/>
              <a:t>Whole Class Reading and vocabulary work should have a positive impact on the pupils vocabulary in their independent writing.  Pupils will be building on what they learnt in Year 3 and taking their work to the next level.</a:t>
            </a:r>
          </a:p>
          <a:p>
            <a:r>
              <a:rPr lang="en-GB" dirty="0" smtClean="0"/>
              <a:t>Times Tables- Please practise these with your children!  In Year 4,there is a statutory National Assessment for Times Tables.  This is done online in school during the summer term and is out of 35.  The pass mark is usually around 33 so they’re really aiming for full marks.  The pace of the test is very fast so having quick recall of their tables up to 12 x 12 is vital. </a:t>
            </a:r>
            <a:endParaRPr lang="en-GB" dirty="0"/>
          </a:p>
        </p:txBody>
      </p:sp>
    </p:spTree>
    <p:extLst>
      <p:ext uri="{BB962C8B-B14F-4D97-AF65-F5344CB8AC3E}">
        <p14:creationId xmlns:p14="http://schemas.microsoft.com/office/powerpoint/2010/main" val="2457320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School Week</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14270907"/>
              </p:ext>
            </p:extLst>
          </p:nvPr>
        </p:nvGraphicFramePr>
        <p:xfrm>
          <a:off x="455994" y="2055793"/>
          <a:ext cx="9118829" cy="4731867"/>
        </p:xfrm>
        <a:graphic>
          <a:graphicData uri="http://schemas.openxmlformats.org/drawingml/2006/table">
            <a:tbl>
              <a:tblPr firstRow="1" firstCol="1" bandRow="1">
                <a:tableStyleId>{5C22544A-7EE6-4342-B048-85BDC9FD1C3A}</a:tableStyleId>
              </a:tblPr>
              <a:tblGrid>
                <a:gridCol w="1569418">
                  <a:extLst>
                    <a:ext uri="{9D8B030D-6E8A-4147-A177-3AD203B41FA5}">
                      <a16:colId xmlns:a16="http://schemas.microsoft.com/office/drawing/2014/main" val="2134865317"/>
                    </a:ext>
                  </a:extLst>
                </a:gridCol>
                <a:gridCol w="1427593">
                  <a:extLst>
                    <a:ext uri="{9D8B030D-6E8A-4147-A177-3AD203B41FA5}">
                      <a16:colId xmlns:a16="http://schemas.microsoft.com/office/drawing/2014/main" val="124842489"/>
                    </a:ext>
                  </a:extLst>
                </a:gridCol>
                <a:gridCol w="1569418">
                  <a:extLst>
                    <a:ext uri="{9D8B030D-6E8A-4147-A177-3AD203B41FA5}">
                      <a16:colId xmlns:a16="http://schemas.microsoft.com/office/drawing/2014/main" val="720660415"/>
                    </a:ext>
                  </a:extLst>
                </a:gridCol>
                <a:gridCol w="1569418">
                  <a:extLst>
                    <a:ext uri="{9D8B030D-6E8A-4147-A177-3AD203B41FA5}">
                      <a16:colId xmlns:a16="http://schemas.microsoft.com/office/drawing/2014/main" val="1095601437"/>
                    </a:ext>
                  </a:extLst>
                </a:gridCol>
                <a:gridCol w="1491491">
                  <a:extLst>
                    <a:ext uri="{9D8B030D-6E8A-4147-A177-3AD203B41FA5}">
                      <a16:colId xmlns:a16="http://schemas.microsoft.com/office/drawing/2014/main" val="3879772573"/>
                    </a:ext>
                  </a:extLst>
                </a:gridCol>
                <a:gridCol w="1491491">
                  <a:extLst>
                    <a:ext uri="{9D8B030D-6E8A-4147-A177-3AD203B41FA5}">
                      <a16:colId xmlns:a16="http://schemas.microsoft.com/office/drawing/2014/main" val="4113259365"/>
                    </a:ext>
                  </a:extLst>
                </a:gridCol>
              </a:tblGrid>
              <a:tr h="356984">
                <a:tc>
                  <a:txBody>
                    <a:bodyPr/>
                    <a:lstStyle/>
                    <a:p>
                      <a:pPr algn="ct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a:effectLst/>
                        </a:rPr>
                        <a:t>Monday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a:effectLst/>
                        </a:rPr>
                        <a:t>Tuesday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a:effectLst/>
                        </a:rPr>
                        <a:t>Wednesday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a:effectLst/>
                        </a:rPr>
                        <a:t>Thursday</a:t>
                      </a:r>
                    </a:p>
                    <a:p>
                      <a:pPr algn="ctr">
                        <a:lnSpc>
                          <a:spcPct val="107000"/>
                        </a:lnSpc>
                        <a:spcAft>
                          <a:spcPts val="0"/>
                        </a:spcAft>
                      </a:pPr>
                      <a:r>
                        <a:rPr lang="en-GB" sz="900">
                          <a:effectLst/>
                        </a:rPr>
                        <a:t>(SP PPA)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a:effectLst/>
                        </a:rPr>
                        <a:t>Friday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extLst>
                  <a:ext uri="{0D108BD9-81ED-4DB2-BD59-A6C34878D82A}">
                    <a16:rowId xmlns:a16="http://schemas.microsoft.com/office/drawing/2014/main" val="402247112"/>
                  </a:ext>
                </a:extLst>
              </a:tr>
              <a:tr h="509823">
                <a:tc>
                  <a:txBody>
                    <a:bodyPr/>
                    <a:lstStyle/>
                    <a:p>
                      <a:pPr algn="ctr">
                        <a:lnSpc>
                          <a:spcPct val="107000"/>
                        </a:lnSpc>
                        <a:spcAft>
                          <a:spcPts val="0"/>
                        </a:spcAft>
                      </a:pPr>
                      <a:r>
                        <a:rPr lang="en-GB" sz="900">
                          <a:effectLst/>
                        </a:rPr>
                        <a:t>8.45-9.00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Register </a:t>
                      </a:r>
                    </a:p>
                    <a:p>
                      <a:pPr algn="ctr">
                        <a:lnSpc>
                          <a:spcPct val="107000"/>
                        </a:lnSpc>
                        <a:spcAft>
                          <a:spcPts val="0"/>
                        </a:spcAft>
                      </a:pPr>
                      <a:r>
                        <a:rPr lang="en-GB" sz="900" b="1">
                          <a:effectLst/>
                        </a:rPr>
                        <a:t>EMW- Spelling</a:t>
                      </a:r>
                    </a:p>
                    <a:p>
                      <a:pPr algn="ctr">
                        <a:lnSpc>
                          <a:spcPct val="107000"/>
                        </a:lnSpc>
                        <a:spcAft>
                          <a:spcPts val="0"/>
                        </a:spcAft>
                      </a:pPr>
                      <a:r>
                        <a:rPr lang="en-GB" sz="900" b="1">
                          <a:effectLst/>
                        </a:rPr>
                        <a:t> </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Register </a:t>
                      </a:r>
                    </a:p>
                    <a:p>
                      <a:pPr algn="ctr">
                        <a:lnSpc>
                          <a:spcPct val="107000"/>
                        </a:lnSpc>
                        <a:spcAft>
                          <a:spcPts val="0"/>
                        </a:spcAft>
                      </a:pPr>
                      <a:r>
                        <a:rPr lang="en-GB" sz="900" b="1">
                          <a:effectLst/>
                        </a:rPr>
                        <a:t>EMW-Spelling </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Register</a:t>
                      </a:r>
                    </a:p>
                    <a:p>
                      <a:pPr algn="ctr">
                        <a:lnSpc>
                          <a:spcPct val="107000"/>
                        </a:lnSpc>
                        <a:spcAft>
                          <a:spcPts val="0"/>
                        </a:spcAft>
                      </a:pPr>
                      <a:r>
                        <a:rPr lang="en-GB" sz="900" b="1">
                          <a:effectLst/>
                        </a:rPr>
                        <a:t>EMW-Quiet Reading</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rowSpan="2">
                  <a:txBody>
                    <a:bodyPr/>
                    <a:lstStyle/>
                    <a:p>
                      <a:pPr algn="ctr">
                        <a:lnSpc>
                          <a:spcPct val="107000"/>
                        </a:lnSpc>
                        <a:spcAft>
                          <a:spcPts val="0"/>
                        </a:spcAft>
                      </a:pPr>
                      <a:r>
                        <a:rPr lang="en-GB" sz="900" b="1">
                          <a:effectLst/>
                        </a:rPr>
                        <a:t>EMW –Quiet reading</a:t>
                      </a:r>
                    </a:p>
                    <a:p>
                      <a:pPr algn="ctr">
                        <a:lnSpc>
                          <a:spcPct val="107000"/>
                        </a:lnSpc>
                        <a:spcAft>
                          <a:spcPts val="0"/>
                        </a:spcAft>
                      </a:pPr>
                      <a:r>
                        <a:rPr lang="en-GB" sz="900" b="1">
                          <a:effectLst/>
                        </a:rPr>
                        <a:t>Register</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Register</a:t>
                      </a:r>
                    </a:p>
                    <a:p>
                      <a:pPr algn="ctr">
                        <a:lnSpc>
                          <a:spcPct val="107000"/>
                        </a:lnSpc>
                        <a:spcAft>
                          <a:spcPts val="0"/>
                        </a:spcAft>
                      </a:pPr>
                      <a:r>
                        <a:rPr lang="en-GB" sz="900" b="1">
                          <a:effectLst/>
                        </a:rPr>
                        <a:t> EMW-Spelling</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extLst>
                  <a:ext uri="{0D108BD9-81ED-4DB2-BD59-A6C34878D82A}">
                    <a16:rowId xmlns:a16="http://schemas.microsoft.com/office/drawing/2014/main" val="1748492722"/>
                  </a:ext>
                </a:extLst>
              </a:tr>
              <a:tr h="336938">
                <a:tc>
                  <a:txBody>
                    <a:bodyPr/>
                    <a:lstStyle/>
                    <a:p>
                      <a:pPr algn="ctr">
                        <a:lnSpc>
                          <a:spcPct val="107000"/>
                        </a:lnSpc>
                        <a:spcAft>
                          <a:spcPts val="0"/>
                        </a:spcAft>
                      </a:pPr>
                      <a:r>
                        <a:rPr lang="en-GB" sz="900">
                          <a:effectLst/>
                        </a:rPr>
                        <a:t>9.00-9.30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Worship – Via screen</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rowSpan="2">
                  <a:txBody>
                    <a:bodyPr/>
                    <a:lstStyle/>
                    <a:p>
                      <a:pPr algn="ctr">
                        <a:lnSpc>
                          <a:spcPct val="107000"/>
                        </a:lnSpc>
                        <a:spcAft>
                          <a:spcPts val="0"/>
                        </a:spcAft>
                      </a:pPr>
                      <a:r>
                        <a:rPr lang="en-GB" sz="900" b="1">
                          <a:effectLst/>
                        </a:rPr>
                        <a:t>English</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rowSpan="2">
                  <a:txBody>
                    <a:bodyPr/>
                    <a:lstStyle/>
                    <a:p>
                      <a:pPr algn="ctr">
                        <a:lnSpc>
                          <a:spcPct val="107000"/>
                        </a:lnSpc>
                        <a:spcAft>
                          <a:spcPts val="0"/>
                        </a:spcAft>
                      </a:pPr>
                      <a:r>
                        <a:rPr lang="en-GB" sz="900" b="1" dirty="0">
                          <a:effectLst/>
                        </a:rPr>
                        <a:t>English</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vMerge="1">
                  <a:txBody>
                    <a:bodyPr/>
                    <a:lstStyle/>
                    <a:p>
                      <a:endParaRPr lang="en-GB"/>
                    </a:p>
                  </a:txBody>
                  <a:tcPr/>
                </a:tc>
                <a:tc rowSpan="2">
                  <a:txBody>
                    <a:bodyPr/>
                    <a:lstStyle/>
                    <a:p>
                      <a:pPr algn="ctr">
                        <a:lnSpc>
                          <a:spcPct val="107000"/>
                        </a:lnSpc>
                        <a:spcAft>
                          <a:spcPts val="0"/>
                        </a:spcAft>
                      </a:pPr>
                      <a:r>
                        <a:rPr lang="en-GB" sz="900" b="1">
                          <a:effectLst/>
                        </a:rPr>
                        <a:t>English</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extLst>
                  <a:ext uri="{0D108BD9-81ED-4DB2-BD59-A6C34878D82A}">
                    <a16:rowId xmlns:a16="http://schemas.microsoft.com/office/drawing/2014/main" val="1782163018"/>
                  </a:ext>
                </a:extLst>
              </a:tr>
              <a:tr h="682705">
                <a:tc rowSpan="2">
                  <a:txBody>
                    <a:bodyPr/>
                    <a:lstStyle/>
                    <a:p>
                      <a:pPr algn="ctr">
                        <a:lnSpc>
                          <a:spcPct val="107000"/>
                        </a:lnSpc>
                        <a:spcAft>
                          <a:spcPts val="0"/>
                        </a:spcAft>
                      </a:pPr>
                      <a:r>
                        <a:rPr lang="en-GB" sz="900">
                          <a:effectLst/>
                        </a:rPr>
                        <a:t>9.30-10.45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 </a:t>
                      </a:r>
                    </a:p>
                    <a:p>
                      <a:pPr algn="ctr">
                        <a:lnSpc>
                          <a:spcPct val="107000"/>
                        </a:lnSpc>
                        <a:spcAft>
                          <a:spcPts val="0"/>
                        </a:spcAft>
                      </a:pPr>
                      <a:r>
                        <a:rPr lang="en-GB" sz="900" b="1">
                          <a:effectLst/>
                        </a:rPr>
                        <a:t>Whole Class Reading 10.15 -10.45</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vMerge="1">
                  <a:txBody>
                    <a:bodyPr/>
                    <a:lstStyle/>
                    <a:p>
                      <a:endParaRPr lang="en-GB"/>
                    </a:p>
                  </a:txBody>
                  <a:tcPr/>
                </a:tc>
                <a:tc vMerge="1">
                  <a:txBody>
                    <a:bodyPr/>
                    <a:lstStyle/>
                    <a:p>
                      <a:endParaRPr lang="en-GB"/>
                    </a:p>
                  </a:txBody>
                  <a:tcPr/>
                </a:tc>
                <a:tc rowSpan="2">
                  <a:txBody>
                    <a:bodyPr/>
                    <a:lstStyle/>
                    <a:p>
                      <a:pPr algn="ctr">
                        <a:lnSpc>
                          <a:spcPct val="107000"/>
                        </a:lnSpc>
                        <a:spcAft>
                          <a:spcPts val="0"/>
                        </a:spcAft>
                      </a:pPr>
                      <a:r>
                        <a:rPr lang="en-GB" sz="900" b="1">
                          <a:effectLst/>
                        </a:rPr>
                        <a:t>PE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vMerge="1">
                  <a:txBody>
                    <a:bodyPr/>
                    <a:lstStyle/>
                    <a:p>
                      <a:endParaRPr lang="en-GB"/>
                    </a:p>
                  </a:txBody>
                  <a:tcPr/>
                </a:tc>
                <a:extLst>
                  <a:ext uri="{0D108BD9-81ED-4DB2-BD59-A6C34878D82A}">
                    <a16:rowId xmlns:a16="http://schemas.microsoft.com/office/drawing/2014/main" val="2048519065"/>
                  </a:ext>
                </a:extLst>
              </a:tr>
              <a:tr h="482556">
                <a:tc vMerge="1">
                  <a:txBody>
                    <a:bodyPr/>
                    <a:lstStyle/>
                    <a:p>
                      <a:endParaRPr lang="en-GB"/>
                    </a:p>
                  </a:txBody>
                  <a:tcPr/>
                </a:tc>
                <a:tc>
                  <a:txBody>
                    <a:bodyPr/>
                    <a:lstStyle/>
                    <a:p>
                      <a:pPr algn="ctr">
                        <a:lnSpc>
                          <a:spcPct val="107000"/>
                        </a:lnSpc>
                        <a:spcAft>
                          <a:spcPts val="0"/>
                        </a:spcAft>
                      </a:pPr>
                      <a:r>
                        <a:rPr lang="en-GB" sz="900" b="1">
                          <a:effectLst/>
                        </a:rPr>
                        <a:t>English </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Whole Class Reading 10.15 -10.45</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Whole Class Reading 10.15 -10.45</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vMerge="1">
                  <a:txBody>
                    <a:bodyPr/>
                    <a:lstStyle/>
                    <a:p>
                      <a:endParaRPr lang="en-GB"/>
                    </a:p>
                  </a:txBody>
                  <a:tcPr/>
                </a:tc>
                <a:tc>
                  <a:txBody>
                    <a:bodyPr/>
                    <a:lstStyle/>
                    <a:p>
                      <a:pPr algn="ctr">
                        <a:lnSpc>
                          <a:spcPct val="107000"/>
                        </a:lnSpc>
                        <a:spcAft>
                          <a:spcPts val="0"/>
                        </a:spcAft>
                      </a:pPr>
                      <a:r>
                        <a:rPr lang="en-GB" sz="900" b="1">
                          <a:effectLst/>
                        </a:rPr>
                        <a:t>Whole Class  Reading 10.15 -10.45</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extLst>
                  <a:ext uri="{0D108BD9-81ED-4DB2-BD59-A6C34878D82A}">
                    <a16:rowId xmlns:a16="http://schemas.microsoft.com/office/drawing/2014/main" val="2139625640"/>
                  </a:ext>
                </a:extLst>
              </a:tr>
              <a:tr h="225433">
                <a:tc>
                  <a:txBody>
                    <a:bodyPr/>
                    <a:lstStyle/>
                    <a:p>
                      <a:pPr algn="ctr">
                        <a:lnSpc>
                          <a:spcPct val="107000"/>
                        </a:lnSpc>
                        <a:spcAft>
                          <a:spcPts val="0"/>
                        </a:spcAft>
                      </a:pPr>
                      <a:r>
                        <a:rPr lang="en-GB" sz="900">
                          <a:effectLst/>
                        </a:rPr>
                        <a:t>10.45-11.00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B</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R</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A</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K</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extLst>
                  <a:ext uri="{0D108BD9-81ED-4DB2-BD59-A6C34878D82A}">
                    <a16:rowId xmlns:a16="http://schemas.microsoft.com/office/drawing/2014/main" val="1522240287"/>
                  </a:ext>
                </a:extLst>
              </a:tr>
              <a:tr h="646398">
                <a:tc>
                  <a:txBody>
                    <a:bodyPr/>
                    <a:lstStyle/>
                    <a:p>
                      <a:pPr algn="ctr">
                        <a:lnSpc>
                          <a:spcPct val="107000"/>
                        </a:lnSpc>
                        <a:spcAft>
                          <a:spcPts val="0"/>
                        </a:spcAft>
                      </a:pPr>
                      <a:r>
                        <a:rPr lang="en-GB" sz="900">
                          <a:effectLst/>
                        </a:rPr>
                        <a:t>11.00 -12.00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Maths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Maths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Maths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Music </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Maths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extLst>
                  <a:ext uri="{0D108BD9-81ED-4DB2-BD59-A6C34878D82A}">
                    <a16:rowId xmlns:a16="http://schemas.microsoft.com/office/drawing/2014/main" val="692211106"/>
                  </a:ext>
                </a:extLst>
              </a:tr>
              <a:tr h="216462">
                <a:tc>
                  <a:txBody>
                    <a:bodyPr/>
                    <a:lstStyle/>
                    <a:p>
                      <a:pPr algn="ctr">
                        <a:lnSpc>
                          <a:spcPct val="107000"/>
                        </a:lnSpc>
                        <a:spcAft>
                          <a:spcPts val="0"/>
                        </a:spcAft>
                      </a:pPr>
                      <a:r>
                        <a:rPr lang="en-GB" sz="900">
                          <a:effectLst/>
                        </a:rPr>
                        <a:t>12.00-1.00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L</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U</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N</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C</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H</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extLst>
                  <a:ext uri="{0D108BD9-81ED-4DB2-BD59-A6C34878D82A}">
                    <a16:rowId xmlns:a16="http://schemas.microsoft.com/office/drawing/2014/main" val="3428376184"/>
                  </a:ext>
                </a:extLst>
              </a:tr>
              <a:tr h="216462">
                <a:tc>
                  <a:txBody>
                    <a:bodyPr/>
                    <a:lstStyle/>
                    <a:p>
                      <a:pPr algn="ctr">
                        <a:lnSpc>
                          <a:spcPct val="107000"/>
                        </a:lnSpc>
                        <a:spcAft>
                          <a:spcPts val="0"/>
                        </a:spcAft>
                      </a:pPr>
                      <a:r>
                        <a:rPr lang="en-GB" sz="900">
                          <a:effectLst/>
                        </a:rPr>
                        <a:t>1.00-1.05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Registration</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Registration</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Registration</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Registration</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Registration</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extLst>
                  <a:ext uri="{0D108BD9-81ED-4DB2-BD59-A6C34878D82A}">
                    <a16:rowId xmlns:a16="http://schemas.microsoft.com/office/drawing/2014/main" val="1658899740"/>
                  </a:ext>
                </a:extLst>
              </a:tr>
              <a:tr h="511856">
                <a:tc rowSpan="3" gridSpan="2">
                  <a:txBody>
                    <a:bodyPr/>
                    <a:lstStyle/>
                    <a:p>
                      <a:pPr marL="71755" marR="71755" algn="ctr">
                        <a:lnSpc>
                          <a:spcPct val="107000"/>
                        </a:lnSpc>
                        <a:spcAft>
                          <a:spcPts val="0"/>
                        </a:spcAft>
                      </a:pPr>
                      <a:r>
                        <a:rPr lang="en-GB" sz="900" b="1">
                          <a:effectLst/>
                        </a:rPr>
                        <a:t>P.E. 1.05 – 2.10</a:t>
                      </a:r>
                    </a:p>
                    <a:p>
                      <a:pPr marL="71755" marR="71755" algn="ctr">
                        <a:lnSpc>
                          <a:spcPct val="107000"/>
                        </a:lnSpc>
                        <a:spcAft>
                          <a:spcPts val="0"/>
                        </a:spcAft>
                      </a:pPr>
                      <a:r>
                        <a:rPr lang="en-GB" sz="900" b="1">
                          <a:effectLst/>
                        </a:rPr>
                        <a:t>RE. 2.10 – 3.10 </a:t>
                      </a:r>
                    </a:p>
                    <a:p>
                      <a:pPr marL="71755" marR="71755" algn="ctr">
                        <a:lnSpc>
                          <a:spcPct val="107000"/>
                        </a:lnSpc>
                        <a:spcAft>
                          <a:spcPts val="0"/>
                        </a:spcAft>
                      </a:pPr>
                      <a:r>
                        <a:rPr lang="en-GB" sz="900" b="1">
                          <a:effectLst/>
                        </a:rPr>
                        <a:t> </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rowSpan="3" hMerge="1">
                  <a:txBody>
                    <a:bodyPr/>
                    <a:lstStyle/>
                    <a:p>
                      <a:endParaRPr lang="en-GB"/>
                    </a:p>
                  </a:txBody>
                  <a:tcPr/>
                </a:tc>
                <a:tc rowSpan="3">
                  <a:txBody>
                    <a:bodyPr/>
                    <a:lstStyle/>
                    <a:p>
                      <a:pPr algn="ctr">
                        <a:lnSpc>
                          <a:spcPct val="107000"/>
                        </a:lnSpc>
                        <a:spcAft>
                          <a:spcPts val="0"/>
                        </a:spcAft>
                      </a:pPr>
                      <a:r>
                        <a:rPr lang="en-GB" sz="900" b="1">
                          <a:effectLst/>
                        </a:rPr>
                        <a:t>Topic</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rowSpan="2">
                  <a:txBody>
                    <a:bodyPr/>
                    <a:lstStyle/>
                    <a:p>
                      <a:pPr algn="ctr">
                        <a:lnSpc>
                          <a:spcPct val="107000"/>
                        </a:lnSpc>
                        <a:spcAft>
                          <a:spcPts val="0"/>
                        </a:spcAft>
                      </a:pPr>
                      <a:r>
                        <a:rPr lang="en-GB" sz="900" b="1">
                          <a:effectLst/>
                        </a:rPr>
                        <a:t>Topic</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English-SPaG</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French/Computing</a:t>
                      </a:r>
                    </a:p>
                    <a:p>
                      <a:pPr algn="ctr">
                        <a:lnSpc>
                          <a:spcPct val="107000"/>
                        </a:lnSpc>
                        <a:spcAft>
                          <a:spcPts val="0"/>
                        </a:spcAft>
                      </a:pPr>
                      <a:r>
                        <a:rPr lang="en-GB" sz="900" b="1">
                          <a:effectLst/>
                        </a:rPr>
                        <a:t>30 mins each</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extLst>
                  <a:ext uri="{0D108BD9-81ED-4DB2-BD59-A6C34878D82A}">
                    <a16:rowId xmlns:a16="http://schemas.microsoft.com/office/drawing/2014/main" val="41427583"/>
                  </a:ext>
                </a:extLst>
              </a:tr>
              <a:tr h="29923">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a:lnSpc>
                          <a:spcPct val="107000"/>
                        </a:lnSpc>
                        <a:spcAft>
                          <a:spcPts val="0"/>
                        </a:spcAft>
                      </a:pPr>
                      <a:r>
                        <a:rPr lang="en-GB" sz="900" b="1">
                          <a:effectLst/>
                        </a:rPr>
                        <a:t>Maths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rowSpan="2">
                  <a:txBody>
                    <a:bodyPr/>
                    <a:lstStyle/>
                    <a:p>
                      <a:pPr algn="ctr">
                        <a:lnSpc>
                          <a:spcPct val="107000"/>
                        </a:lnSpc>
                        <a:spcAft>
                          <a:spcPts val="0"/>
                        </a:spcAft>
                      </a:pPr>
                      <a:r>
                        <a:rPr lang="en-GB" sz="900" b="1">
                          <a:effectLst/>
                        </a:rPr>
                        <a:t>Heartsmart-PHSCE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extLst>
                  <a:ext uri="{0D108BD9-81ED-4DB2-BD59-A6C34878D82A}">
                    <a16:rowId xmlns:a16="http://schemas.microsoft.com/office/drawing/2014/main" val="3001731317"/>
                  </a:ext>
                </a:extLst>
              </a:tr>
              <a:tr h="179389">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900" b="1">
                          <a:effectLst/>
                        </a:rPr>
                        <a:t>Class Worship </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54160077"/>
                  </a:ext>
                </a:extLst>
              </a:tr>
              <a:tr h="336938">
                <a:tc>
                  <a:txBody>
                    <a:bodyPr/>
                    <a:lstStyle/>
                    <a:p>
                      <a:pPr algn="ctr">
                        <a:lnSpc>
                          <a:spcPct val="107000"/>
                        </a:lnSpc>
                        <a:spcAft>
                          <a:spcPts val="0"/>
                        </a:spcAft>
                      </a:pPr>
                      <a:r>
                        <a:rPr lang="en-GB" sz="900">
                          <a:effectLst/>
                        </a:rPr>
                        <a:t>3.00-3.15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Class Book/Daily Mile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Class Worship</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Class Book/Daily Mile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a:effectLst/>
                        </a:rPr>
                        <a:t>Class Worship</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tc>
                  <a:txBody>
                    <a:bodyPr/>
                    <a:lstStyle/>
                    <a:p>
                      <a:pPr algn="ctr">
                        <a:lnSpc>
                          <a:spcPct val="107000"/>
                        </a:lnSpc>
                        <a:spcAft>
                          <a:spcPts val="0"/>
                        </a:spcAft>
                      </a:pPr>
                      <a:r>
                        <a:rPr lang="en-GB" sz="900" b="1" dirty="0">
                          <a:effectLst/>
                        </a:rPr>
                        <a:t>Worship - Celebration</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818" marR="54818" marT="0" marB="0" anchor="ctr"/>
                </a:tc>
                <a:extLst>
                  <a:ext uri="{0D108BD9-81ED-4DB2-BD59-A6C34878D82A}">
                    <a16:rowId xmlns:a16="http://schemas.microsoft.com/office/drawing/2014/main" val="987171527"/>
                  </a:ext>
                </a:extLst>
              </a:tr>
            </a:tbl>
          </a:graphicData>
        </a:graphic>
      </p:graphicFrame>
    </p:spTree>
    <p:extLst>
      <p:ext uri="{BB962C8B-B14F-4D97-AF65-F5344CB8AC3E}">
        <p14:creationId xmlns:p14="http://schemas.microsoft.com/office/powerpoint/2010/main" val="3595715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4" name="TextBox 3"/>
          <p:cNvSpPr txBox="1"/>
          <p:nvPr/>
        </p:nvSpPr>
        <p:spPr>
          <a:xfrm>
            <a:off x="87923" y="2127738"/>
            <a:ext cx="10884877" cy="4770537"/>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My Maths- On a Thursday I will update the </a:t>
            </a:r>
            <a:r>
              <a:rPr lang="en-GB" sz="2000" dirty="0" err="1" smtClean="0"/>
              <a:t>MyMaths</a:t>
            </a:r>
            <a:r>
              <a:rPr lang="en-GB" sz="2000" dirty="0" smtClean="0"/>
              <a:t>.  If there is not one for a particular week then focus on learning times tables.</a:t>
            </a:r>
          </a:p>
          <a:p>
            <a:pPr marL="285750" indent="-285750">
              <a:buFont typeface="Arial" panose="020B0604020202020204" pitchFamily="34" charset="0"/>
              <a:buChar char="•"/>
            </a:pPr>
            <a:r>
              <a:rPr lang="en-GB" sz="2000" dirty="0" smtClean="0"/>
              <a:t>Times Tables Practice through TT </a:t>
            </a:r>
            <a:r>
              <a:rPr lang="en-GB" sz="2000" dirty="0" err="1" smtClean="0"/>
              <a:t>Rockstars</a:t>
            </a:r>
            <a:r>
              <a:rPr lang="en-GB" sz="2000" dirty="0" smtClean="0"/>
              <a:t> and Hit the button. Hit the button can be found via a google search.  Pupils should know their login details for TT </a:t>
            </a:r>
            <a:r>
              <a:rPr lang="en-GB" sz="2000" dirty="0" err="1" smtClean="0"/>
              <a:t>Rockstars</a:t>
            </a:r>
            <a:r>
              <a:rPr lang="en-GB" sz="2000" dirty="0" smtClean="0"/>
              <a:t> but I can print them if they have </a:t>
            </a:r>
            <a:r>
              <a:rPr lang="en-GB" sz="2000" dirty="0" err="1" smtClean="0"/>
              <a:t>forgotton</a:t>
            </a:r>
            <a:r>
              <a:rPr lang="en-GB" sz="2000" dirty="0" smtClean="0"/>
              <a:t> them.</a:t>
            </a:r>
          </a:p>
          <a:p>
            <a:pPr marL="285750" indent="-285750">
              <a:buFont typeface="Arial" panose="020B0604020202020204" pitchFamily="34" charset="0"/>
              <a:buChar char="•"/>
            </a:pPr>
            <a:r>
              <a:rPr lang="en-GB" sz="2000" dirty="0" smtClean="0"/>
              <a:t>Homework Projects are once a term based on topic work.  The ideas for Predator can be found on our class page on the school website. How these are presented should vary between each term so that they are practising a range of skills.  One term could be an Art based project, then an ICT </a:t>
            </a:r>
            <a:r>
              <a:rPr lang="en-GB" sz="2000" dirty="0" err="1"/>
              <a:t>P</a:t>
            </a:r>
            <a:r>
              <a:rPr lang="en-GB" sz="2000" dirty="0" err="1" smtClean="0"/>
              <a:t>owerpoint</a:t>
            </a:r>
            <a:r>
              <a:rPr lang="en-GB" sz="2000" dirty="0" smtClean="0"/>
              <a:t>, then a poster etc.</a:t>
            </a:r>
          </a:p>
          <a:p>
            <a:pPr marL="285750" indent="-285750">
              <a:buFont typeface="Arial" panose="020B0604020202020204" pitchFamily="34" charset="0"/>
              <a:buChar char="•"/>
            </a:pPr>
            <a:r>
              <a:rPr lang="en-GB" sz="2000" dirty="0" smtClean="0"/>
              <a:t>Reading- Should happen daily. This is monitored using accelerated reader.  Pupils also record their books and scores on their green reading records in school.  </a:t>
            </a:r>
          </a:p>
          <a:p>
            <a:pPr marL="285750" indent="-285750">
              <a:buFont typeface="Arial" panose="020B0604020202020204" pitchFamily="34" charset="0"/>
              <a:buChar char="•"/>
            </a:pPr>
            <a:r>
              <a:rPr lang="en-GB" sz="2000" dirty="0" smtClean="0"/>
              <a:t>Spellings- Pupils should play Spelling Shed to reinforce the spelling rule for each week.  If they do not have a computer they can use one in school in the morning to catch up.</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2133631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Reminders</a:t>
            </a:r>
            <a:endParaRPr lang="en-GB" dirty="0"/>
          </a:p>
        </p:txBody>
      </p:sp>
      <p:sp>
        <p:nvSpPr>
          <p:cNvPr id="5" name="Content Placeholder 4"/>
          <p:cNvSpPr>
            <a:spLocks noGrp="1"/>
          </p:cNvSpPr>
          <p:nvPr>
            <p:ph idx="1"/>
          </p:nvPr>
        </p:nvSpPr>
        <p:spPr>
          <a:xfrm>
            <a:off x="165569" y="2078596"/>
            <a:ext cx="11852259" cy="4609587"/>
          </a:xfrm>
        </p:spPr>
        <p:txBody>
          <a:bodyPr>
            <a:normAutofit/>
          </a:bodyPr>
          <a:lstStyle/>
          <a:p>
            <a:pPr>
              <a:spcBef>
                <a:spcPct val="50000"/>
              </a:spcBef>
              <a:buNone/>
            </a:pPr>
            <a:r>
              <a:rPr lang="en-GB" altLang="en-US" b="1" dirty="0">
                <a:latin typeface="AbcTeacher" pitchFamily="2" charset="0"/>
              </a:rPr>
              <a:t>Uniform </a:t>
            </a:r>
            <a:r>
              <a:rPr lang="en-GB" altLang="en-US" b="1" dirty="0" smtClean="0">
                <a:latin typeface="AbcTeacher" pitchFamily="2" charset="0"/>
              </a:rPr>
              <a:t>– KS2 </a:t>
            </a:r>
            <a:r>
              <a:rPr lang="en-GB" altLang="en-US" dirty="0" smtClean="0">
                <a:latin typeface="AbcTeacher" pitchFamily="2" charset="0"/>
              </a:rPr>
              <a:t>pupils should be </a:t>
            </a:r>
            <a:r>
              <a:rPr lang="en-GB" altLang="en-US" dirty="0">
                <a:latin typeface="AbcTeacher" pitchFamily="2" charset="0"/>
              </a:rPr>
              <a:t>role models to the younger </a:t>
            </a:r>
            <a:r>
              <a:rPr lang="en-GB" altLang="en-US" dirty="0" smtClean="0">
                <a:latin typeface="AbcTeacher" pitchFamily="2" charset="0"/>
              </a:rPr>
              <a:t>children. Please </a:t>
            </a:r>
            <a:r>
              <a:rPr lang="en-GB" altLang="en-US" dirty="0">
                <a:latin typeface="AbcTeacher" pitchFamily="2" charset="0"/>
              </a:rPr>
              <a:t>ensure </a:t>
            </a:r>
            <a:r>
              <a:rPr lang="en-GB" altLang="en-US" dirty="0" smtClean="0">
                <a:latin typeface="AbcTeacher" pitchFamily="2" charset="0"/>
              </a:rPr>
              <a:t>they</a:t>
            </a:r>
            <a:r>
              <a:rPr lang="en-GB" altLang="en-US" dirty="0" smtClean="0">
                <a:latin typeface="AbcTeacher" pitchFamily="2" charset="0"/>
              </a:rPr>
              <a:t> </a:t>
            </a:r>
            <a:r>
              <a:rPr lang="en-GB" altLang="en-US" dirty="0">
                <a:latin typeface="AbcTeacher" pitchFamily="2" charset="0"/>
              </a:rPr>
              <a:t>look smart when entering and leaving school (shirts tucked in, collars done up etc.). </a:t>
            </a:r>
            <a:endParaRPr lang="en-GB" altLang="en-US" dirty="0" smtClean="0">
              <a:latin typeface="AbcTeacher" pitchFamily="2" charset="0"/>
            </a:endParaRPr>
          </a:p>
          <a:p>
            <a:pPr>
              <a:spcBef>
                <a:spcPct val="50000"/>
              </a:spcBef>
              <a:buNone/>
            </a:pPr>
            <a:r>
              <a:rPr lang="en-GB" altLang="en-US" b="1" dirty="0" smtClean="0">
                <a:latin typeface="AbcTeacher" pitchFamily="2" charset="0"/>
              </a:rPr>
              <a:t>All</a:t>
            </a:r>
            <a:r>
              <a:rPr lang="en-GB" altLang="en-US" dirty="0" smtClean="0">
                <a:latin typeface="AbcTeacher" pitchFamily="2" charset="0"/>
              </a:rPr>
              <a:t> </a:t>
            </a:r>
            <a:r>
              <a:rPr lang="en-GB" altLang="en-US" dirty="0">
                <a:latin typeface="AbcTeacher" pitchFamily="2" charset="0"/>
              </a:rPr>
              <a:t>children must wear their hair up if it is longer than shoulder length.</a:t>
            </a:r>
          </a:p>
          <a:p>
            <a:pPr>
              <a:spcBef>
                <a:spcPct val="50000"/>
              </a:spcBef>
              <a:buNone/>
            </a:pPr>
            <a:r>
              <a:rPr lang="en-GB" altLang="en-US" b="1" dirty="0">
                <a:latin typeface="AbcTeacher" pitchFamily="2" charset="0"/>
              </a:rPr>
              <a:t>Names in clothes – </a:t>
            </a:r>
            <a:r>
              <a:rPr lang="en-GB" altLang="en-US" dirty="0">
                <a:latin typeface="AbcTeacher" pitchFamily="2" charset="0"/>
              </a:rPr>
              <a:t>Please ensure that your </a:t>
            </a:r>
            <a:r>
              <a:rPr lang="en-GB" altLang="en-US" dirty="0" smtClean="0">
                <a:latin typeface="AbcTeacher" pitchFamily="2" charset="0"/>
              </a:rPr>
              <a:t>parents have named ALL of your uniform. </a:t>
            </a:r>
            <a:endParaRPr lang="en-GB" altLang="en-US" dirty="0" smtClean="0">
              <a:latin typeface="AbcTeacher" pitchFamily="2" charset="0"/>
            </a:endParaRPr>
          </a:p>
          <a:p>
            <a:pPr>
              <a:spcBef>
                <a:spcPct val="50000"/>
              </a:spcBef>
              <a:buNone/>
            </a:pPr>
            <a:r>
              <a:rPr lang="en-GB" altLang="en-US" b="1" dirty="0" smtClean="0">
                <a:latin typeface="AbcTeacher" pitchFamily="2" charset="0"/>
              </a:rPr>
              <a:t>Lateness </a:t>
            </a:r>
            <a:r>
              <a:rPr lang="en-GB" altLang="en-US" b="1" dirty="0">
                <a:latin typeface="AbcTeacher" pitchFamily="2" charset="0"/>
              </a:rPr>
              <a:t>– </a:t>
            </a:r>
            <a:r>
              <a:rPr lang="en-GB" altLang="en-US" dirty="0">
                <a:latin typeface="AbcTeacher" pitchFamily="2" charset="0"/>
              </a:rPr>
              <a:t>Please note the school day starts at 8.45: we run groups and catch up sessions in the first 15-20 minutes of the day, so it is really important </a:t>
            </a:r>
            <a:r>
              <a:rPr lang="en-GB" altLang="en-US" dirty="0" smtClean="0">
                <a:latin typeface="AbcTeacher" pitchFamily="2" charset="0"/>
              </a:rPr>
              <a:t>you are here </a:t>
            </a:r>
            <a:r>
              <a:rPr lang="en-GB" altLang="en-US" dirty="0">
                <a:latin typeface="AbcTeacher" pitchFamily="2" charset="0"/>
              </a:rPr>
              <a:t>on time.</a:t>
            </a:r>
          </a:p>
          <a:p>
            <a:pPr>
              <a:spcBef>
                <a:spcPct val="50000"/>
              </a:spcBef>
              <a:buNone/>
            </a:pPr>
            <a:r>
              <a:rPr lang="en-GB" altLang="en-US" b="1" dirty="0">
                <a:latin typeface="AbcTeacher" pitchFamily="2" charset="0"/>
              </a:rPr>
              <a:t>Home time – </a:t>
            </a:r>
            <a:r>
              <a:rPr lang="en-GB" altLang="en-US" dirty="0" smtClean="0">
                <a:latin typeface="AbcTeacher" pitchFamily="2" charset="0"/>
              </a:rPr>
              <a:t>Pupils</a:t>
            </a:r>
            <a:r>
              <a:rPr lang="en-GB" altLang="en-US" dirty="0" smtClean="0">
                <a:latin typeface="AbcTeacher" pitchFamily="2" charset="0"/>
              </a:rPr>
              <a:t> </a:t>
            </a:r>
            <a:r>
              <a:rPr lang="en-GB" altLang="en-US" dirty="0" smtClean="0">
                <a:latin typeface="AbcTeacher" pitchFamily="2" charset="0"/>
              </a:rPr>
              <a:t>will be taken </a:t>
            </a:r>
            <a:r>
              <a:rPr lang="en-GB" altLang="en-US" dirty="0">
                <a:latin typeface="AbcTeacher" pitchFamily="2" charset="0"/>
              </a:rPr>
              <a:t>out the playground as normal, </a:t>
            </a:r>
            <a:r>
              <a:rPr lang="en-GB" altLang="en-US" dirty="0" smtClean="0">
                <a:latin typeface="AbcTeacher" pitchFamily="2" charset="0"/>
              </a:rPr>
              <a:t>(parents: please </a:t>
            </a:r>
            <a:r>
              <a:rPr lang="en-GB" altLang="en-US" dirty="0">
                <a:latin typeface="AbcTeacher" pitchFamily="2" charset="0"/>
              </a:rPr>
              <a:t>arrive promptly to collect by 3.15. </a:t>
            </a:r>
            <a:endParaRPr lang="en-GB" altLang="en-US" dirty="0" smtClean="0">
              <a:latin typeface="AbcTeacher" pitchFamily="2" charset="0"/>
            </a:endParaRPr>
          </a:p>
          <a:p>
            <a:pPr>
              <a:spcBef>
                <a:spcPct val="50000"/>
              </a:spcBef>
              <a:buNone/>
            </a:pPr>
            <a:r>
              <a:rPr lang="en-GB" altLang="en-US" b="1" dirty="0" smtClean="0">
                <a:latin typeface="AbcTeacher" pitchFamily="2" charset="0"/>
              </a:rPr>
              <a:t>Appointments </a:t>
            </a:r>
            <a:r>
              <a:rPr lang="en-GB" altLang="en-US" b="1" dirty="0">
                <a:latin typeface="AbcTeacher" pitchFamily="2" charset="0"/>
              </a:rPr>
              <a:t>– </a:t>
            </a:r>
            <a:r>
              <a:rPr lang="en-GB" altLang="en-US" dirty="0" smtClean="0">
                <a:latin typeface="AbcTeacher" pitchFamily="2" charset="0"/>
              </a:rPr>
              <a:t>Feel free to approach me in the playground with any queries or questions. </a:t>
            </a:r>
            <a:r>
              <a:rPr lang="en-GB" altLang="en-US" dirty="0" smtClean="0">
                <a:latin typeface="AbcTeacher" pitchFamily="2" charset="0"/>
              </a:rPr>
              <a:t>If you feel you would prefer more privacy or if it is to discuss something in more detail then please make an appointment via the office and I will be more than happy to help.  </a:t>
            </a:r>
            <a:endParaRPr lang="en-GB" altLang="en-US" dirty="0">
              <a:latin typeface="AbcTeacher" pitchFamily="2" charset="0"/>
            </a:endParaRPr>
          </a:p>
        </p:txBody>
      </p:sp>
    </p:spTree>
    <p:extLst>
      <p:ext uri="{BB962C8B-B14F-4D97-AF65-F5344CB8AC3E}">
        <p14:creationId xmlns:p14="http://schemas.microsoft.com/office/powerpoint/2010/main" val="2531619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TM03457503[[fn=Quotable]]</Template>
  <TotalTime>280</TotalTime>
  <Words>1156</Words>
  <Application>Microsoft Office PowerPoint</Application>
  <PresentationFormat>Widescreen</PresentationFormat>
  <Paragraphs>132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AbcTeacher</vt:lpstr>
      <vt:lpstr>Arial</vt:lpstr>
      <vt:lpstr>Calibri</vt:lpstr>
      <vt:lpstr>Century Gothic</vt:lpstr>
      <vt:lpstr>Times New Roman</vt:lpstr>
      <vt:lpstr>Wingdings 2</vt:lpstr>
      <vt:lpstr>Quotable</vt:lpstr>
      <vt:lpstr>Welcome to Year 4</vt:lpstr>
      <vt:lpstr>The Adults</vt:lpstr>
      <vt:lpstr>Fingers Crossed things are back to normal! </vt:lpstr>
      <vt:lpstr>The 5 B’s and The Hornet</vt:lpstr>
      <vt:lpstr>Our Expectations</vt:lpstr>
      <vt:lpstr>Quality Learning</vt:lpstr>
      <vt:lpstr>Our School Week</vt:lpstr>
      <vt:lpstr>Homework</vt:lpstr>
      <vt:lpstr>General Reminders</vt:lpstr>
      <vt:lpstr>Questions</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5</dc:title>
  <dc:creator>Natasha Norris</dc:creator>
  <cp:lastModifiedBy>Sara Patterson</cp:lastModifiedBy>
  <cp:revision>41</cp:revision>
  <dcterms:created xsi:type="dcterms:W3CDTF">2020-08-26T11:51:45Z</dcterms:created>
  <dcterms:modified xsi:type="dcterms:W3CDTF">2021-09-09T09:33:49Z</dcterms:modified>
</cp:coreProperties>
</file>