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313" r:id="rId3"/>
    <p:sldId id="308" r:id="rId4"/>
    <p:sldId id="307" r:id="rId5"/>
    <p:sldId id="309" r:id="rId6"/>
    <p:sldId id="311" r:id="rId7"/>
    <p:sldId id="312" r:id="rId8"/>
    <p:sldId id="285" r:id="rId9"/>
    <p:sldId id="287" r:id="rId10"/>
    <p:sldId id="286" r:id="rId11"/>
    <p:sldId id="304" r:id="rId12"/>
    <p:sldId id="306" r:id="rId13"/>
    <p:sldId id="289" r:id="rId14"/>
    <p:sldId id="288" r:id="rId15"/>
    <p:sldId id="305" r:id="rId16"/>
    <p:sldId id="291" r:id="rId17"/>
    <p:sldId id="290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A0E"/>
    <a:srgbClr val="0B610D"/>
    <a:srgbClr val="2D4C08"/>
    <a:srgbClr val="3E6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3526" autoAdjust="0"/>
  </p:normalViewPr>
  <p:slideViewPr>
    <p:cSldViewPr snapToGrid="0">
      <p:cViewPr varScale="1">
        <p:scale>
          <a:sx n="84" d="100"/>
          <a:sy n="84" d="100"/>
        </p:scale>
        <p:origin x="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3AFD9-E79F-497B-9CB6-4CB2226CBBE1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31BA2-82EA-4C99-9EE7-D36E67ED0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5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38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851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76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9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4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911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4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646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Welcome,</a:t>
            </a:r>
            <a:r>
              <a:rPr lang="en-US" b="0" i="0" baseline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the purpose of us coming together today is two fold, on one hand </a:t>
            </a:r>
            <a:r>
              <a:rPr lang="en-GB" b="0" i="0" baseline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is the first of many occasions where we will begin to develop our relationship with each other – others much less formal and thankfully for you, if it’s on the gate in the morning, more briefly ! But crucially, it is a springboard for us to begin to build a partnership and a joined-up approach to your child’s education. And secondly, it is to give you a flavour of St Nicholas, our approach and what you can expect from us, and what we expect from you – so pretty much we are back to the relationship part!</a:t>
            </a:r>
          </a:p>
          <a:p>
            <a:endParaRPr lang="en-GB" b="0" i="0" baseline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baseline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 thought really hard about what you can expect but the best way to articulate what we stand for is quite simply and succinctly put in : APTB/APTG – This truly captures the essence of what you can expect from </a:t>
            </a:r>
            <a:r>
              <a:rPr lang="en-US" b="0" i="0" baseline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StNicks</a:t>
            </a:r>
            <a:r>
              <a:rPr lang="en-US" b="0" i="0" baseline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and is the absolute foundation on which we will ensure the best outcomes for your children.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8BB30-D25C-40CA-BA0F-A2E9D73509C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94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8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20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1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7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9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8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89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31BA2-82EA-4C99-9EE7-D36E67ED0C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5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3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8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3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1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95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6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9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17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9295-8748-4D5B-A517-DE2831DD111D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8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B9295-8748-4D5B-A517-DE2831DD111D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892A6-5A75-4F76-9E74-1F97C85DA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58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ican.org.uk/i-cans-talking-point/parents/ages-and-stag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s://www.littlewandlelettersandsounds.org.uk/resources/for-paren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solidFill>
                  <a:srgbClr val="FFFF00"/>
                </a:solidFill>
              </a:rPr>
              <a:t>Reading Workshop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3965DE-E7A6-4E3D-B4D4-E34D2D4954BC}"/>
              </a:ext>
            </a:extLst>
          </p:cNvPr>
          <p:cNvSpPr txBox="1">
            <a:spLocks/>
          </p:cNvSpPr>
          <p:nvPr/>
        </p:nvSpPr>
        <p:spPr>
          <a:xfrm>
            <a:off x="447354" y="1895413"/>
            <a:ext cx="3503734" cy="3637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Phonics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Whole word recognition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Automaticity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Understanding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Prediction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Features of a text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Speaking and listening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Fun and creativity!</a:t>
            </a:r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id="{0925B3F4-1EA3-477C-8B86-ED2297B646CD}"/>
              </a:ext>
            </a:extLst>
          </p:cNvPr>
          <p:cNvSpPr/>
          <p:nvPr/>
        </p:nvSpPr>
        <p:spPr>
          <a:xfrm>
            <a:off x="3978519" y="2041726"/>
            <a:ext cx="3587261" cy="354818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Children</a:t>
            </a:r>
          </a:p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D41894-2F39-41B7-AEFA-0F4323907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269" y="2041726"/>
            <a:ext cx="4108214" cy="33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Phrases we use at school: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A5FA06-7BE1-4DBD-9133-FB67CD3D9E13}"/>
              </a:ext>
            </a:extLst>
          </p:cNvPr>
          <p:cNvSpPr txBox="1"/>
          <p:nvPr/>
        </p:nvSpPr>
        <p:spPr>
          <a:xfrm>
            <a:off x="319800" y="1679626"/>
            <a:ext cx="112260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C6A0E"/>
                </a:solidFill>
              </a:rPr>
              <a:t>You may hear your children say….</a:t>
            </a:r>
            <a:r>
              <a:rPr lang="en-US" b="1" dirty="0">
                <a:solidFill>
                  <a:srgbClr val="0C6A0E"/>
                </a:solidFill>
              </a:rPr>
              <a:t> </a:t>
            </a:r>
          </a:p>
          <a:p>
            <a:r>
              <a:rPr lang="en-US" b="1" dirty="0"/>
              <a:t>-</a:t>
            </a:r>
            <a:r>
              <a:rPr lang="en-US" b="1" dirty="0">
                <a:solidFill>
                  <a:srgbClr val="FF0000"/>
                </a:solidFill>
              </a:rPr>
              <a:t>phonics </a:t>
            </a:r>
            <a:r>
              <a:rPr lang="en-US" b="1" dirty="0"/>
              <a:t>(also known as ‘synthetic phonics’) – The teaching of reading by developing awareness of the sounds in words and the corresponding letters used to represent those sounds.</a:t>
            </a:r>
          </a:p>
          <a:p>
            <a:r>
              <a:rPr lang="en-US" b="1" dirty="0"/>
              <a:t>phoneme - Any one of the 44 sounds which make up words in the English language. </a:t>
            </a:r>
          </a:p>
          <a:p>
            <a:r>
              <a:rPr lang="en-US" b="1" dirty="0"/>
              <a:t>-</a:t>
            </a:r>
            <a:r>
              <a:rPr lang="en-US" b="1" dirty="0">
                <a:solidFill>
                  <a:srgbClr val="FF0000"/>
                </a:solidFill>
              </a:rPr>
              <a:t>grapheme</a:t>
            </a:r>
            <a:r>
              <a:rPr lang="en-US" b="1" dirty="0"/>
              <a:t> – How a phoneme is written down. There can be more than one way to spell a phoneme. </a:t>
            </a:r>
            <a:r>
              <a:rPr lang="en-US" b="1" dirty="0" err="1"/>
              <a:t>E.g</a:t>
            </a:r>
            <a:r>
              <a:rPr lang="en-US" b="1" dirty="0"/>
              <a:t>-the phoneme ‘ay’ is spelt differently in each of the words ‘way’, ‘make’, ‘fail’, ‘great’, ‘sleigh’ and ‘lady’. </a:t>
            </a:r>
          </a:p>
          <a:p>
            <a:r>
              <a:rPr lang="en-US" b="1" dirty="0"/>
              <a:t>-</a:t>
            </a:r>
            <a:r>
              <a:rPr lang="en-US" b="1" dirty="0">
                <a:solidFill>
                  <a:srgbClr val="FF0000"/>
                </a:solidFill>
              </a:rPr>
              <a:t>blending</a:t>
            </a:r>
            <a:r>
              <a:rPr lang="en-US" b="1" dirty="0"/>
              <a:t> – Putting together the sounds in a word in order to read it, e.g. </a:t>
            </a:r>
          </a:p>
          <a:p>
            <a:r>
              <a:rPr lang="en-US" b="1" dirty="0"/>
              <a:t>‘f – r – o – g, frog’ </a:t>
            </a:r>
          </a:p>
          <a:p>
            <a:r>
              <a:rPr lang="en-US" b="1" dirty="0"/>
              <a:t>-</a:t>
            </a:r>
            <a:r>
              <a:rPr lang="en-US" b="1" dirty="0">
                <a:solidFill>
                  <a:srgbClr val="FF0000"/>
                </a:solidFill>
              </a:rPr>
              <a:t>segmenting</a:t>
            </a:r>
            <a:r>
              <a:rPr lang="en-US" b="1" dirty="0"/>
              <a:t> – Breaking a word into sounds in order to spell </a:t>
            </a:r>
          </a:p>
          <a:p>
            <a:r>
              <a:rPr lang="en-US" b="1" dirty="0"/>
              <a:t>them, e.g. ‘frog, f – r – o – g’’</a:t>
            </a:r>
          </a:p>
          <a:p>
            <a:r>
              <a:rPr lang="en-US" b="1" dirty="0"/>
              <a:t>-</a:t>
            </a:r>
            <a:r>
              <a:rPr lang="en-US" b="1" dirty="0">
                <a:solidFill>
                  <a:srgbClr val="FF0000"/>
                </a:solidFill>
              </a:rPr>
              <a:t>Digraph</a:t>
            </a:r>
            <a:r>
              <a:rPr lang="en-US" b="1" dirty="0"/>
              <a:t>- 2 letters making one sound </a:t>
            </a:r>
          </a:p>
          <a:p>
            <a:r>
              <a:rPr lang="en-US" b="1" dirty="0"/>
              <a:t>-</a:t>
            </a:r>
            <a:r>
              <a:rPr lang="en-US" b="1" dirty="0">
                <a:solidFill>
                  <a:srgbClr val="FF0000"/>
                </a:solidFill>
              </a:rPr>
              <a:t>Trigraph</a:t>
            </a:r>
            <a:r>
              <a:rPr lang="en-US" b="1" dirty="0"/>
              <a:t>- 3 letters making one sound</a:t>
            </a:r>
            <a:endParaRPr lang="en-GB" b="1" dirty="0"/>
          </a:p>
          <a:p>
            <a:pPr marL="0" indent="0" algn="ctr">
              <a:lnSpc>
                <a:spcPct val="100000"/>
              </a:lnSpc>
              <a:buNone/>
            </a:pPr>
            <a:endParaRPr lang="en-US" sz="1800" b="1" u="sng" dirty="0">
              <a:effectLst/>
              <a:latin typeface="Sassoon Primary Std" panose="020B0503020103030203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444BAB-FD98-42A6-ABC2-BA87DB11E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587" y="3605947"/>
            <a:ext cx="3268237" cy="1170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C67D6F-33BF-4DC5-810A-3DF7D464F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216" y="4821343"/>
            <a:ext cx="1088322" cy="15113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E82E6B-1788-4BA4-A461-B3E56AE9A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9555" y="4821343"/>
            <a:ext cx="1080131" cy="151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1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Reading-Talking, Talking and Talking!</a:t>
            </a:r>
          </a:p>
          <a:p>
            <a:endParaRPr lang="en-GB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78C2B0-DCDA-4EA5-B740-C876D49C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166" y="2770914"/>
            <a:ext cx="3828868" cy="2871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750C6A-0283-47DF-9C76-03241E6BB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61" y="2863704"/>
            <a:ext cx="3008641" cy="22564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F5A3BE-EF50-447D-AD25-CCCE85C4C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271" y="2959034"/>
            <a:ext cx="3135087" cy="2351315"/>
          </a:xfrm>
          <a:prstGeom prst="rect">
            <a:avLst/>
          </a:prstGeom>
        </p:spPr>
      </p:pic>
      <p:sp>
        <p:nvSpPr>
          <p:cNvPr id="16" name="Rounded Rectangular Callout 22">
            <a:extLst>
              <a:ext uri="{FF2B5EF4-FFF2-40B4-BE49-F238E27FC236}">
                <a16:creationId xmlns:a16="http://schemas.microsoft.com/office/drawing/2014/main" id="{91414CF3-0679-498D-82E9-A586BEC98491}"/>
              </a:ext>
            </a:extLst>
          </p:cNvPr>
          <p:cNvSpPr/>
          <p:nvPr/>
        </p:nvSpPr>
        <p:spPr>
          <a:xfrm>
            <a:off x="2489158" y="4832406"/>
            <a:ext cx="2416629" cy="1058093"/>
          </a:xfrm>
          <a:prstGeom prst="wedgeRoundRectCallout">
            <a:avLst>
              <a:gd name="adj1" fmla="val -86238"/>
              <a:gd name="adj2" fmla="val 353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0C4FBA-360F-45DE-A9E9-AC90AF2D2CD5}"/>
              </a:ext>
            </a:extLst>
          </p:cNvPr>
          <p:cNvSpPr txBox="1"/>
          <p:nvPr/>
        </p:nvSpPr>
        <p:spPr>
          <a:xfrm>
            <a:off x="2506618" y="4943686"/>
            <a:ext cx="2332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Who can you see in this story? Do you know any other stories with bears in?</a:t>
            </a:r>
          </a:p>
        </p:txBody>
      </p:sp>
      <p:sp>
        <p:nvSpPr>
          <p:cNvPr id="18" name="Rounded Rectangular Callout 24">
            <a:extLst>
              <a:ext uri="{FF2B5EF4-FFF2-40B4-BE49-F238E27FC236}">
                <a16:creationId xmlns:a16="http://schemas.microsoft.com/office/drawing/2014/main" id="{107EF11F-8089-40C9-A5B9-C1854DA71B39}"/>
              </a:ext>
            </a:extLst>
          </p:cNvPr>
          <p:cNvSpPr/>
          <p:nvPr/>
        </p:nvSpPr>
        <p:spPr>
          <a:xfrm>
            <a:off x="6263982" y="4487773"/>
            <a:ext cx="1746069" cy="1836827"/>
          </a:xfrm>
          <a:prstGeom prst="wedgeRoundRectCallout">
            <a:avLst>
              <a:gd name="adj1" fmla="val -86669"/>
              <a:gd name="adj2" fmla="val -854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ular Callout 25">
            <a:extLst>
              <a:ext uri="{FF2B5EF4-FFF2-40B4-BE49-F238E27FC236}">
                <a16:creationId xmlns:a16="http://schemas.microsoft.com/office/drawing/2014/main" id="{0649AE31-4137-475D-8874-5E25BB62969E}"/>
              </a:ext>
            </a:extLst>
          </p:cNvPr>
          <p:cNvSpPr/>
          <p:nvPr/>
        </p:nvSpPr>
        <p:spPr>
          <a:xfrm>
            <a:off x="7082903" y="2317972"/>
            <a:ext cx="1854296" cy="1911412"/>
          </a:xfrm>
          <a:prstGeom prst="wedgeRoundRectCallout">
            <a:avLst>
              <a:gd name="adj1" fmla="val 73565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20524E-813D-4574-A74B-39F8247947E7}"/>
              </a:ext>
            </a:extLst>
          </p:cNvPr>
          <p:cNvSpPr txBox="1"/>
          <p:nvPr/>
        </p:nvSpPr>
        <p:spPr>
          <a:xfrm>
            <a:off x="7074563" y="2393177"/>
            <a:ext cx="1828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Can you re-tell the story? What happened at the beginning, middle and end? How did the characters feel at the start of the story/end?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FCA30-B49E-47A8-B077-B5F529DA940C}"/>
              </a:ext>
            </a:extLst>
          </p:cNvPr>
          <p:cNvSpPr txBox="1"/>
          <p:nvPr/>
        </p:nvSpPr>
        <p:spPr>
          <a:xfrm>
            <a:off x="6446263" y="4518595"/>
            <a:ext cx="1476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Who might sleep in these beds? What do you think will happen next in the story?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06B661-085D-462F-93B0-9AC632472DAB}"/>
              </a:ext>
            </a:extLst>
          </p:cNvPr>
          <p:cNvSpPr txBox="1"/>
          <p:nvPr/>
        </p:nvSpPr>
        <p:spPr>
          <a:xfrm>
            <a:off x="1435608" y="1558997"/>
            <a:ext cx="9774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  <a:hlinkClick r:id="rId7"/>
              </a:rPr>
              <a:t>https://ican.org.uk/i-cans-talking-point/parents/ages-and-stages/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Book talk</a:t>
            </a:r>
          </a:p>
        </p:txBody>
      </p:sp>
    </p:spTree>
    <p:extLst>
      <p:ext uri="{BB962C8B-B14F-4D97-AF65-F5344CB8AC3E}">
        <p14:creationId xmlns:p14="http://schemas.microsoft.com/office/powerpoint/2010/main" val="108761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Reading-Verbalising Stories:</a:t>
            </a:r>
          </a:p>
          <a:p>
            <a:endParaRPr lang="en-GB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3B2EC1-1679-4893-8213-5A0526C82311}"/>
              </a:ext>
            </a:extLst>
          </p:cNvPr>
          <p:cNvSpPr/>
          <p:nvPr/>
        </p:nvSpPr>
        <p:spPr>
          <a:xfrm>
            <a:off x="457199" y="1670520"/>
            <a:ext cx="793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https://www.youtube.com/watch?v=fepY7OMs00Y&amp;feature=youtu.be</a:t>
            </a:r>
          </a:p>
        </p:txBody>
      </p:sp>
      <p:pic>
        <p:nvPicPr>
          <p:cNvPr id="14" name="Picture 2" descr="Year 1 Talk for Writing - YouTube">
            <a:extLst>
              <a:ext uri="{FF2B5EF4-FFF2-40B4-BE49-F238E27FC236}">
                <a16:creationId xmlns:a16="http://schemas.microsoft.com/office/drawing/2014/main" id="{4292CD54-D14E-4D48-8AF9-0E250E39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64" y="2148378"/>
            <a:ext cx="6614502" cy="37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Reading-Book Talk:</a:t>
            </a:r>
            <a:endParaRPr lang="en-GB" sz="44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FD540E-0A77-49B1-8E4A-FA847B37C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C6A0E"/>
                </a:solidFill>
                <a:latin typeface="Comic Sans MS" panose="030F0702030302020204" pitchFamily="66" charset="0"/>
              </a:rPr>
              <a:t>Hold the book the wrong way round, start reading from the back to the front!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C6A0E"/>
                </a:solidFill>
                <a:latin typeface="Comic Sans MS" panose="030F0702030302020204" pitchFamily="66" charset="0"/>
              </a:rPr>
              <a:t>Locate title- what does that tell us?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C6A0E"/>
                </a:solidFill>
                <a:latin typeface="Comic Sans MS" panose="030F0702030302020204" pitchFamily="66" charset="0"/>
              </a:rPr>
              <a:t>Names- Introduce Author/Illustrators names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C6A0E"/>
                </a:solidFill>
                <a:latin typeface="Comic Sans MS" panose="030F0702030302020204" pitchFamily="66" charset="0"/>
              </a:rPr>
              <a:t>Blurb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C6A0E"/>
                </a:solidFill>
                <a:latin typeface="Comic Sans MS" panose="030F0702030302020204" pitchFamily="66" charset="0"/>
              </a:rPr>
              <a:t>Is it fiction or non-fiction?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C6A0E"/>
                </a:solidFill>
                <a:latin typeface="Comic Sans MS" panose="030F0702030302020204" pitchFamily="66" charset="0"/>
              </a:rPr>
              <a:t>Talk through the pictures.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C6A0E"/>
                </a:solidFill>
                <a:latin typeface="Comic Sans MS" panose="030F0702030302020204" pitchFamily="66" charset="0"/>
              </a:rPr>
              <a:t>Locate HFW words or tricky words.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C6A0E"/>
                </a:solidFill>
                <a:latin typeface="Comic Sans MS" panose="030F0702030302020204" pitchFamily="66" charset="0"/>
              </a:rPr>
              <a:t>Look at any features e.g. BOLD, rhyme etc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C6A0E"/>
                </a:solidFill>
                <a:latin typeface="Comic Sans MS" panose="030F0702030302020204" pitchFamily="66" charset="0"/>
              </a:rPr>
              <a:t>Letter….letter….word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C6A0E"/>
                </a:solidFill>
                <a:latin typeface="Comic Sans MS" panose="030F0702030302020204" pitchFamily="66" charset="0"/>
              </a:rPr>
              <a:t>Chunking of words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C6A0E"/>
                </a:solidFill>
                <a:latin typeface="Comic Sans MS" panose="030F0702030302020204" pitchFamily="66" charset="0"/>
              </a:rPr>
              <a:t>Talk through strategies</a:t>
            </a:r>
          </a:p>
          <a:p>
            <a:pPr>
              <a:lnSpc>
                <a:spcPct val="120000"/>
              </a:lnSpc>
            </a:pPr>
            <a:endParaRPr lang="en-US" dirty="0">
              <a:latin typeface="Sassoon Primary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5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Reading-Re-Reading Texts: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52E329A1-A770-449D-B7F0-1B321FE591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 rot="10800000" flipV="1">
            <a:off x="402336" y="2413167"/>
            <a:ext cx="10951464" cy="317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Re-reading a text helps embed these 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 fluency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Helps improve their understanding of a text- takes away de-coding as they are familiar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when it comes to writing.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        pre-empt problems         independent reading          praise          questions</a:t>
            </a:r>
          </a:p>
          <a:p>
            <a:pPr algn="ctr"/>
            <a:endParaRPr lang="en-US" sz="1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i="1" dirty="0">
                <a:latin typeface="Comic Sans MS" panose="030F0702030302020204" pitchFamily="66" charset="0"/>
              </a:rPr>
              <a:t>‘If you can’t say it, you can’t write it’ </a:t>
            </a:r>
          </a:p>
          <a:p>
            <a:pPr marL="0" indent="0" algn="ctr">
              <a:buNone/>
            </a:pPr>
            <a:r>
              <a:rPr lang="en-US" sz="2400" b="1" i="1" dirty="0">
                <a:latin typeface="Comic Sans MS" panose="030F0702030302020204" pitchFamily="66" charset="0"/>
              </a:rPr>
              <a:t>The Teacher Foundation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7C2E10-ED80-4670-A01C-B744CFCAB927}"/>
              </a:ext>
            </a:extLst>
          </p:cNvPr>
          <p:cNvCxnSpPr/>
          <p:nvPr/>
        </p:nvCxnSpPr>
        <p:spPr>
          <a:xfrm>
            <a:off x="1667826" y="4018185"/>
            <a:ext cx="352697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BC9662-9971-4C78-86F0-9B375CF2FBD5}"/>
              </a:ext>
            </a:extLst>
          </p:cNvPr>
          <p:cNvCxnSpPr/>
          <p:nvPr/>
        </p:nvCxnSpPr>
        <p:spPr>
          <a:xfrm>
            <a:off x="4709730" y="4018185"/>
            <a:ext cx="352697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6F96B8-0FBF-4A12-A566-ED5BFDB86EF9}"/>
              </a:ext>
            </a:extLst>
          </p:cNvPr>
          <p:cNvCxnSpPr/>
          <p:nvPr/>
        </p:nvCxnSpPr>
        <p:spPr>
          <a:xfrm>
            <a:off x="7974138" y="4028250"/>
            <a:ext cx="352697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3FA634-822D-4288-AD6F-6B5A0CB6101F}"/>
              </a:ext>
            </a:extLst>
          </p:cNvPr>
          <p:cNvCxnSpPr/>
          <p:nvPr/>
        </p:nvCxnSpPr>
        <p:spPr>
          <a:xfrm>
            <a:off x="9540000" y="4018185"/>
            <a:ext cx="352697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5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10058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Reading-Reading Stages:</a:t>
            </a:r>
          </a:p>
          <a:p>
            <a:endParaRPr lang="en-GB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B88A-24E8-4C59-A096-8E55D2BF0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children have a secure knowledge of a number of GPC’s (Grapheme Phoneme Correspondences) and are confidently blending, they will be ready for reading books.</a:t>
            </a:r>
          </a:p>
          <a:p>
            <a:endParaRPr lang="en-US" dirty="0">
              <a:solidFill>
                <a:srgbClr val="0C6A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to this they may have wordless books which develop great language skills and teach children the layout of books and how to handle books</a:t>
            </a:r>
          </a:p>
          <a:p>
            <a:endParaRPr lang="en-GB" dirty="0"/>
          </a:p>
        </p:txBody>
      </p:sp>
      <p:pic>
        <p:nvPicPr>
          <p:cNvPr id="12" name="Picture 11" descr="x500_c2a649fc-eedf-4e04-859a-987ae534fbee_600x600.jpg">
            <a:extLst>
              <a:ext uri="{FF2B5EF4-FFF2-40B4-BE49-F238E27FC236}">
                <a16:creationId xmlns:a16="http://schemas.microsoft.com/office/drawing/2014/main" id="{E471594A-AF1F-450E-A9EB-8D9C3200A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75" y="4655249"/>
            <a:ext cx="1648341" cy="1559331"/>
          </a:xfrm>
          <a:prstGeom prst="rect">
            <a:avLst/>
          </a:prstGeom>
        </p:spPr>
      </p:pic>
      <p:pic>
        <p:nvPicPr>
          <p:cNvPr id="13" name="Picture 12" descr="x500_937ce1c2-a586-437a-92b3-aff4249770f7_600x600.jpg">
            <a:extLst>
              <a:ext uri="{FF2B5EF4-FFF2-40B4-BE49-F238E27FC236}">
                <a16:creationId xmlns:a16="http://schemas.microsoft.com/office/drawing/2014/main" id="{D5DCE2A7-59D2-4245-822E-689B0741C1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76" y="4655249"/>
            <a:ext cx="1619263" cy="1531823"/>
          </a:xfrm>
          <a:prstGeom prst="rect">
            <a:avLst/>
          </a:prstGeom>
        </p:spPr>
      </p:pic>
      <p:pic>
        <p:nvPicPr>
          <p:cNvPr id="14" name="Picture 13" descr="x500_2bc7c73f-0e05-4c9b-8c60-96ea2f6917ff_600x600.jpg">
            <a:extLst>
              <a:ext uri="{FF2B5EF4-FFF2-40B4-BE49-F238E27FC236}">
                <a16:creationId xmlns:a16="http://schemas.microsoft.com/office/drawing/2014/main" id="{2634F8B6-FA01-4AAC-A009-3D644C5702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04" y="4737306"/>
            <a:ext cx="1558306" cy="14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34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Reading-How Reading will look:</a:t>
            </a:r>
          </a:p>
          <a:p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52EED3-D08F-41F4-BF8D-AF3F211B31D7}"/>
              </a:ext>
            </a:extLst>
          </p:cNvPr>
          <p:cNvSpPr txBox="1">
            <a:spLocks/>
          </p:cNvSpPr>
          <p:nvPr/>
        </p:nvSpPr>
        <p:spPr>
          <a:xfrm>
            <a:off x="686125" y="1761792"/>
            <a:ext cx="1128135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DE43A8-307D-4DC6-BEB5-1F0AFA135C4F}"/>
              </a:ext>
            </a:extLst>
          </p:cNvPr>
          <p:cNvSpPr/>
          <p:nvPr/>
        </p:nvSpPr>
        <p:spPr>
          <a:xfrm>
            <a:off x="607535" y="1863908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Reading practice sessions are 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9B338E-22F3-48AA-9EB2-EFE75FF48091}"/>
              </a:ext>
            </a:extLst>
          </p:cNvPr>
          <p:cNvSpPr/>
          <p:nvPr/>
        </p:nvSpPr>
        <p:spPr>
          <a:xfrm>
            <a:off x="607535" y="23048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C6A0E"/>
                </a:solidFill>
              </a:rPr>
              <a:t>Timetabled 3 times a week</a:t>
            </a:r>
          </a:p>
          <a:p>
            <a:r>
              <a:rPr lang="en-US" b="1" dirty="0">
                <a:solidFill>
                  <a:srgbClr val="0C6A0E"/>
                </a:solidFill>
              </a:rPr>
              <a:t>Taught by trained teacher or</a:t>
            </a:r>
          </a:p>
          <a:p>
            <a:r>
              <a:rPr lang="en-US" b="1" dirty="0">
                <a:solidFill>
                  <a:srgbClr val="0C6A0E"/>
                </a:solidFill>
              </a:rPr>
              <a:t> teaching assistant</a:t>
            </a:r>
          </a:p>
          <a:p>
            <a:r>
              <a:rPr lang="en-US" b="1" dirty="0">
                <a:solidFill>
                  <a:srgbClr val="0C6A0E"/>
                </a:solidFill>
              </a:rPr>
              <a:t>Taught in small groups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56C5F2-CD81-4A03-87FE-9631B0581733}"/>
              </a:ext>
            </a:extLst>
          </p:cNvPr>
          <p:cNvSpPr/>
          <p:nvPr/>
        </p:nvSpPr>
        <p:spPr>
          <a:xfrm>
            <a:off x="7640013" y="1863908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 are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9C6D7A-A618-44DD-9845-76086D18A7FB}"/>
              </a:ext>
            </a:extLst>
          </p:cNvPr>
          <p:cNvSpPr/>
          <p:nvPr/>
        </p:nvSpPr>
        <p:spPr>
          <a:xfrm>
            <a:off x="6942993" y="2250702"/>
            <a:ext cx="3610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matched to children’s secure phonic knowledge and word reading</a:t>
            </a:r>
          </a:p>
          <a:p>
            <a:r>
              <a:rPr lang="en-US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three times</a:t>
            </a:r>
          </a:p>
          <a:p>
            <a:r>
              <a:rPr lang="en-US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 home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723EBD-38DE-47B1-93FB-1165A9F78A94}"/>
              </a:ext>
            </a:extLst>
          </p:cNvPr>
          <p:cNvSpPr/>
          <p:nvPr/>
        </p:nvSpPr>
        <p:spPr>
          <a:xfrm>
            <a:off x="367645" y="3459753"/>
            <a:ext cx="115998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66FF"/>
                </a:solidFill>
              </a:rPr>
              <a:t>Reading Practice Books carefully matched so children can read fluently and independently</a:t>
            </a:r>
          </a:p>
          <a:p>
            <a:endParaRPr lang="en-US" sz="1600" b="1" dirty="0">
              <a:solidFill>
                <a:srgbClr val="3366FF"/>
              </a:solidFill>
            </a:endParaRPr>
          </a:p>
          <a:p>
            <a:r>
              <a:rPr lang="en-US" sz="1600" b="1" dirty="0">
                <a:solidFill>
                  <a:srgbClr val="3366FF"/>
                </a:solidFill>
              </a:rPr>
              <a:t>Three reads </a:t>
            </a:r>
            <a:r>
              <a:rPr lang="mr-IN" sz="1600" b="1" dirty="0">
                <a:solidFill>
                  <a:srgbClr val="3366FF"/>
                </a:solidFill>
              </a:rPr>
              <a:t>–</a:t>
            </a:r>
            <a:r>
              <a:rPr lang="en-US" sz="1600" b="1" dirty="0">
                <a:solidFill>
                  <a:srgbClr val="3366FF"/>
                </a:solidFill>
              </a:rPr>
              <a:t> each one begins with some quick sounds and words practice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66FF"/>
                </a:solidFill>
              </a:rPr>
              <a:t>Decoding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66FF"/>
                </a:solidFill>
              </a:rPr>
              <a:t>Prosody</a:t>
            </a:r>
          </a:p>
          <a:p>
            <a:r>
              <a:rPr lang="en-US" sz="1600" b="1" dirty="0">
                <a:solidFill>
                  <a:srgbClr val="3366FF"/>
                </a:solidFill>
              </a:rPr>
              <a:t>      (intonation, expression)</a:t>
            </a:r>
          </a:p>
          <a:p>
            <a:r>
              <a:rPr lang="en-US" sz="1600" b="1" dirty="0">
                <a:solidFill>
                  <a:srgbClr val="3366FF"/>
                </a:solidFill>
              </a:rPr>
              <a:t>3.   Comprehension</a:t>
            </a:r>
          </a:p>
          <a:p>
            <a:r>
              <a:rPr lang="en-US" sz="1600" b="1" dirty="0">
                <a:solidFill>
                  <a:srgbClr val="3366FF"/>
                </a:solidFill>
              </a:rPr>
              <a:t>When children take their book home to read they should be 95% fluent. Please do not worry that a book is too easy </a:t>
            </a:r>
            <a:r>
              <a:rPr lang="mr-IN" sz="1600" b="1" dirty="0">
                <a:solidFill>
                  <a:srgbClr val="3366FF"/>
                </a:solidFill>
              </a:rPr>
              <a:t>–</a:t>
            </a:r>
            <a:r>
              <a:rPr lang="en-US" sz="1600" b="1" dirty="0">
                <a:solidFill>
                  <a:srgbClr val="3366FF"/>
                </a:solidFill>
              </a:rPr>
              <a:t> your child needs to develop fluency and confidence in reading.  Re-reading a book  they have had before helps develop fluency </a:t>
            </a:r>
            <a:r>
              <a:rPr lang="mr-IN" sz="1600" b="1" dirty="0">
                <a:solidFill>
                  <a:srgbClr val="3366FF"/>
                </a:solidFill>
              </a:rPr>
              <a:t>–</a:t>
            </a:r>
            <a:r>
              <a:rPr lang="en-US" sz="1600" b="1" dirty="0">
                <a:solidFill>
                  <a:srgbClr val="3366FF"/>
                </a:solidFill>
              </a:rPr>
              <a:t> this is the goal.</a:t>
            </a:r>
          </a:p>
          <a:p>
            <a:endParaRPr lang="en-US" sz="1600" b="1" dirty="0">
              <a:solidFill>
                <a:srgbClr val="3366FF"/>
              </a:solidFill>
            </a:endParaRPr>
          </a:p>
          <a:p>
            <a:r>
              <a:rPr lang="en-US" sz="1600" b="1" dirty="0">
                <a:solidFill>
                  <a:srgbClr val="3366FF"/>
                </a:solidFill>
              </a:rPr>
              <a:t>Celebrate their success!!!</a:t>
            </a:r>
          </a:p>
        </p:txBody>
      </p:sp>
    </p:spTree>
    <p:extLst>
      <p:ext uri="{BB962C8B-B14F-4D97-AF65-F5344CB8AC3E}">
        <p14:creationId xmlns:p14="http://schemas.microsoft.com/office/powerpoint/2010/main" val="138376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3070119-EC63-4691-B1EA-B13E99C70E1C}"/>
              </a:ext>
            </a:extLst>
          </p:cNvPr>
          <p:cNvSpPr/>
          <p:nvPr/>
        </p:nvSpPr>
        <p:spPr>
          <a:xfrm>
            <a:off x="188119" y="213563"/>
            <a:ext cx="11710656" cy="1217384"/>
          </a:xfrm>
          <a:prstGeom prst="roundRect">
            <a:avLst/>
          </a:prstGeom>
          <a:solidFill>
            <a:srgbClr val="00602B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425CDA-0602-42E5-8232-5E4FE65A45D5}"/>
              </a:ext>
            </a:extLst>
          </p:cNvPr>
          <p:cNvGrpSpPr/>
          <p:nvPr/>
        </p:nvGrpSpPr>
        <p:grpSpPr>
          <a:xfrm>
            <a:off x="0" y="6251470"/>
            <a:ext cx="12710031" cy="470387"/>
            <a:chOff x="-693473" y="6438507"/>
            <a:chExt cx="13473844" cy="4703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B7BB36-8B90-4280-9BE2-0F99FCA5B1D2}"/>
                </a:ext>
              </a:extLst>
            </p:cNvPr>
            <p:cNvSpPr txBox="1"/>
            <p:nvPr/>
          </p:nvSpPr>
          <p:spPr>
            <a:xfrm>
              <a:off x="-693473" y="6447229"/>
              <a:ext cx="13473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602B"/>
                  </a:solidFill>
                </a:rPr>
                <a:t> </a:t>
              </a:r>
              <a:r>
                <a:rPr lang="en-US" sz="1600" b="1" dirty="0">
                  <a:solidFill>
                    <a:srgbClr val="00602B"/>
                  </a:solidFill>
                </a:rPr>
                <a:t>St Nicholas-at-Wade CE Primary                                                                                                                                       A Place to Belong, A Place to Grow</a:t>
              </a:r>
              <a:endParaRPr lang="en-GB" sz="1600" b="1" dirty="0">
                <a:solidFill>
                  <a:srgbClr val="00602B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0C8C6C-CEE6-4E42-8566-1CF76E160C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2092" y="6438507"/>
              <a:ext cx="12535292" cy="17445"/>
            </a:xfrm>
            <a:prstGeom prst="line">
              <a:avLst/>
            </a:prstGeom>
            <a:ln w="19050">
              <a:solidFill>
                <a:srgbClr val="5B98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94491" y="349368"/>
            <a:ext cx="10186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Reading-How Reading will look?</a:t>
            </a:r>
          </a:p>
          <a:p>
            <a:endParaRPr lang="en-GB" sz="4800" b="1" dirty="0">
              <a:solidFill>
                <a:srgbClr val="FFFF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6376" y="6721857"/>
            <a:ext cx="527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764" y="278986"/>
            <a:ext cx="1057629" cy="10865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3EFF8E-7AD7-41CC-B412-F57CDEFEAB45}"/>
              </a:ext>
            </a:extLst>
          </p:cNvPr>
          <p:cNvSpPr txBox="1"/>
          <p:nvPr/>
        </p:nvSpPr>
        <p:spPr>
          <a:xfrm>
            <a:off x="748099" y="1608405"/>
            <a:ext cx="951661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C6A0E"/>
                </a:solidFill>
              </a:rPr>
              <a:t>Children are assessed, then LW matches which books should be allocated for their secure phonic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6A0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C6A0E"/>
                </a:solidFill>
              </a:rPr>
              <a:t>Children will be set an “E-Book” which will be the Reading Practice Book that they have heard Three times in school. Please celebrate, praise, talk about the book with you child.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6A0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C6A0E"/>
                </a:solidFill>
              </a:rPr>
              <a:t>A second phonics book will be in their bag that matches their phonics 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6A0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C6A0E"/>
                </a:solidFill>
              </a:rPr>
              <a:t>Children will also bring home a ‘sharing book’ from our class library each week-To become lifelong readers, it is essential that they read for pleasure. Children may not be able to read this book independently but these books offer a wealth of opportunities for talking about the pictures and enjoying the story or information 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C6A0E"/>
                </a:solidFill>
              </a:rPr>
              <a:t>Enjoy the book together and foster a love of reading “pair and share”.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6A0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C6A0E"/>
                </a:solidFill>
              </a:rPr>
              <a:t>All of these books will only be changed x 1 a week. A comment will be placed in the Reading Record when the books are changed.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C6A0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C6A0E"/>
                </a:solidFill>
              </a:rPr>
              <a:t>Please look after our books</a:t>
            </a:r>
          </a:p>
        </p:txBody>
      </p:sp>
      <p:pic>
        <p:nvPicPr>
          <p:cNvPr id="15" name="Picture 14" descr="images.jpg">
            <a:extLst>
              <a:ext uri="{FF2B5EF4-FFF2-40B4-BE49-F238E27FC236}">
                <a16:creationId xmlns:a16="http://schemas.microsoft.com/office/drawing/2014/main" id="{29C1991D-B4DB-454F-84A2-515C795EA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004" y="5304378"/>
            <a:ext cx="920865" cy="920865"/>
          </a:xfrm>
          <a:prstGeom prst="rect">
            <a:avLst/>
          </a:prstGeom>
        </p:spPr>
      </p:pic>
      <p:pic>
        <p:nvPicPr>
          <p:cNvPr id="16" name="Picture 15" descr="images.jpg">
            <a:extLst>
              <a:ext uri="{FF2B5EF4-FFF2-40B4-BE49-F238E27FC236}">
                <a16:creationId xmlns:a16="http://schemas.microsoft.com/office/drawing/2014/main" id="{854110CA-9631-4516-9E75-57283EA10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61" y="5328140"/>
            <a:ext cx="897103" cy="897103"/>
          </a:xfrm>
          <a:prstGeom prst="rect">
            <a:avLst/>
          </a:prstGeom>
        </p:spPr>
      </p:pic>
      <p:pic>
        <p:nvPicPr>
          <p:cNvPr id="17" name="Picture 16" descr="images.jpg">
            <a:extLst>
              <a:ext uri="{FF2B5EF4-FFF2-40B4-BE49-F238E27FC236}">
                <a16:creationId xmlns:a16="http://schemas.microsoft.com/office/drawing/2014/main" id="{E8F6C9AC-13F0-416C-A957-C99A1F4DD9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92" y="1554384"/>
            <a:ext cx="974577" cy="840544"/>
          </a:xfrm>
          <a:prstGeom prst="rect">
            <a:avLst/>
          </a:prstGeom>
        </p:spPr>
      </p:pic>
      <p:pic>
        <p:nvPicPr>
          <p:cNvPr id="18" name="Picture 17" descr="images.jpg">
            <a:extLst>
              <a:ext uri="{FF2B5EF4-FFF2-40B4-BE49-F238E27FC236}">
                <a16:creationId xmlns:a16="http://schemas.microsoft.com/office/drawing/2014/main" id="{B4B8F7FB-666D-4B6F-897D-188732907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698" y="2524273"/>
            <a:ext cx="781250" cy="976563"/>
          </a:xfrm>
          <a:prstGeom prst="rect">
            <a:avLst/>
          </a:prstGeom>
        </p:spPr>
      </p:pic>
      <p:pic>
        <p:nvPicPr>
          <p:cNvPr id="19" name="Picture 18" descr="download.jpg">
            <a:extLst>
              <a:ext uri="{FF2B5EF4-FFF2-40B4-BE49-F238E27FC236}">
                <a16:creationId xmlns:a16="http://schemas.microsoft.com/office/drawing/2014/main" id="{B34A8DE7-1678-4117-82F4-612EA87276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99" y="3935806"/>
            <a:ext cx="893270" cy="134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0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Reading-What can you do?</a:t>
            </a:r>
          </a:p>
          <a:p>
            <a:endParaRPr lang="en-GB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431384-6203-4095-AC30-8E3E69D8D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4842" cy="4351338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Please look at the Little </a:t>
            </a:r>
            <a:r>
              <a:rPr lang="en-US" b="1" dirty="0" err="1">
                <a:solidFill>
                  <a:srgbClr val="0C6A0E"/>
                </a:solidFill>
              </a:rPr>
              <a:t>Wandle</a:t>
            </a:r>
            <a:r>
              <a:rPr lang="en-US" b="1" dirty="0">
                <a:solidFill>
                  <a:srgbClr val="0C6A0E"/>
                </a:solidFill>
              </a:rPr>
              <a:t> videos and guidance for parents/</a:t>
            </a:r>
            <a:r>
              <a:rPr lang="en-US" b="1" dirty="0" err="1">
                <a:solidFill>
                  <a:srgbClr val="0C6A0E"/>
                </a:solidFill>
              </a:rPr>
              <a:t>Carers</a:t>
            </a:r>
            <a:endParaRPr lang="en-US" b="1" dirty="0">
              <a:solidFill>
                <a:srgbClr val="0C6A0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6A0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Support children in learning the alphabetic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6A0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Let your child “show off” their reading to you and celebrate and praise all the way!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6A0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Share books with your children for pleasure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C6A0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Check on your class page for documents to support reading and phonics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4" descr="250+ Not-Boring Questions To Connect And Get To Know Someone">
            <a:extLst>
              <a:ext uri="{FF2B5EF4-FFF2-40B4-BE49-F238E27FC236}">
                <a16:creationId xmlns:a16="http://schemas.microsoft.com/office/drawing/2014/main" id="{0BC8D05F-9C2F-40B3-B4A9-349119836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09" y="3918247"/>
            <a:ext cx="2876140" cy="144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2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Little </a:t>
            </a:r>
            <a:r>
              <a:rPr lang="en-GB" sz="6000" b="1" dirty="0" err="1">
                <a:solidFill>
                  <a:srgbClr val="FFFF00"/>
                </a:solidFill>
              </a:rPr>
              <a:t>Wandle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1A9D13-056C-4EDE-A4A0-E562F1FA21C5}"/>
              </a:ext>
            </a:extLst>
          </p:cNvPr>
          <p:cNvSpPr txBox="1"/>
          <p:nvPr/>
        </p:nvSpPr>
        <p:spPr>
          <a:xfrm>
            <a:off x="1853826" y="1558842"/>
            <a:ext cx="82585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C6A0E"/>
                </a:solidFill>
                <a:cs typeface="Comic Sans MS"/>
              </a:rPr>
              <a:t>New DFE Guidance for Early Reading and Phonics</a:t>
            </a:r>
          </a:p>
          <a:p>
            <a:pPr algn="ctr"/>
            <a:r>
              <a:rPr lang="en-US" b="1" dirty="0">
                <a:solidFill>
                  <a:srgbClr val="0C6A0E"/>
                </a:solidFill>
              </a:rPr>
              <a:t>The journey to independent reading and writing begins with Phonics</a:t>
            </a:r>
          </a:p>
          <a:p>
            <a:pPr algn="ctr"/>
            <a:endParaRPr lang="en-US" b="1" dirty="0">
              <a:solidFill>
                <a:srgbClr val="0C6A0E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>
                <a:solidFill>
                  <a:srgbClr val="0000FF"/>
                </a:solidFill>
              </a:rPr>
              <a:t>littlewandlelettersandsounds.org.uk</a:t>
            </a:r>
          </a:p>
          <a:p>
            <a:r>
              <a:rPr lang="en-US" b="1" dirty="0">
                <a:solidFill>
                  <a:srgbClr val="0C6A0E"/>
                </a:solidFill>
              </a:rPr>
              <a:t>Why Little </a:t>
            </a:r>
            <a:r>
              <a:rPr lang="en-US" b="1" dirty="0" err="1">
                <a:solidFill>
                  <a:srgbClr val="0C6A0E"/>
                </a:solidFill>
              </a:rPr>
              <a:t>Wandle</a:t>
            </a:r>
            <a:r>
              <a:rPr lang="en-US" b="1" dirty="0">
                <a:solidFill>
                  <a:srgbClr val="0C6A0E"/>
                </a:solidFill>
              </a:rPr>
              <a:t>?  </a:t>
            </a:r>
          </a:p>
          <a:p>
            <a:r>
              <a:rPr lang="en-US" b="1" dirty="0">
                <a:solidFill>
                  <a:srgbClr val="0C6A0E"/>
                </a:solidFill>
              </a:rPr>
              <a:t>Excellent training for all staff to ensure consistency,</a:t>
            </a:r>
          </a:p>
          <a:p>
            <a:r>
              <a:rPr lang="en-US" b="1" dirty="0">
                <a:solidFill>
                  <a:srgbClr val="0C6A0E"/>
                </a:solidFill>
              </a:rPr>
              <a:t>Every aspect of phonics and reading included in a detailed, thorough and</a:t>
            </a:r>
          </a:p>
          <a:p>
            <a:r>
              <a:rPr lang="en-US" b="1" dirty="0">
                <a:solidFill>
                  <a:srgbClr val="0C6A0E"/>
                </a:solidFill>
              </a:rPr>
              <a:t> systematic approach,</a:t>
            </a:r>
          </a:p>
          <a:p>
            <a:r>
              <a:rPr lang="en-US" b="1" dirty="0">
                <a:solidFill>
                  <a:srgbClr val="0C6A0E"/>
                </a:solidFill>
              </a:rPr>
              <a:t>Engaging resources without distracting from the learning,</a:t>
            </a:r>
          </a:p>
          <a:p>
            <a:r>
              <a:rPr lang="en-US" b="1" dirty="0">
                <a:solidFill>
                  <a:srgbClr val="0C6A0E"/>
                </a:solidFill>
              </a:rPr>
              <a:t>Comprehensive system for identifying and supporting children requiring</a:t>
            </a:r>
          </a:p>
          <a:p>
            <a:r>
              <a:rPr lang="en-US" b="1" dirty="0">
                <a:solidFill>
                  <a:srgbClr val="0C6A0E"/>
                </a:solidFill>
              </a:rPr>
              <a:t>extra help and useful support for parents.  </a:t>
            </a:r>
          </a:p>
          <a:p>
            <a:endParaRPr lang="en-GB" sz="2000" dirty="0"/>
          </a:p>
        </p:txBody>
      </p:sp>
      <p:pic>
        <p:nvPicPr>
          <p:cNvPr id="12" name="Picture 11" descr="Screen Shot 2021-09-24 at 14.45.39.png">
            <a:extLst>
              <a:ext uri="{FF2B5EF4-FFF2-40B4-BE49-F238E27FC236}">
                <a16:creationId xmlns:a16="http://schemas.microsoft.com/office/drawing/2014/main" id="{D7842060-897F-4A0B-9A48-1C49F0B72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15" y="2491487"/>
            <a:ext cx="1455627" cy="156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3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How do we teach phonics: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1A9D13-056C-4EDE-A4A0-E562F1FA21C5}"/>
              </a:ext>
            </a:extLst>
          </p:cNvPr>
          <p:cNvSpPr txBox="1"/>
          <p:nvPr/>
        </p:nvSpPr>
        <p:spPr>
          <a:xfrm>
            <a:off x="676656" y="1984248"/>
            <a:ext cx="10677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short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taught in </a:t>
            </a:r>
            <a:r>
              <a:rPr lang="en-US" b="1" dirty="0" err="1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R, </a:t>
            </a:r>
            <a:r>
              <a:rPr lang="en-US" b="1" dirty="0" err="1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and into </a:t>
            </a:r>
            <a:r>
              <a:rPr lang="en-US" b="1" dirty="0" err="1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one session a day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order of teaching</a:t>
            </a:r>
          </a:p>
          <a:p>
            <a:endParaRPr lang="en-GB" b="1" dirty="0">
              <a:solidFill>
                <a:srgbClr val="0C6A0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Synthetic phonics                                              </a:t>
            </a:r>
            <a:r>
              <a:rPr lang="en-US" b="1" dirty="0">
                <a:solidFill>
                  <a:prstClr val="black"/>
                </a:solidFill>
              </a:rPr>
              <a:t>m-u-s-t</a:t>
            </a:r>
            <a:r>
              <a:rPr lang="en-US" dirty="0">
                <a:solidFill>
                  <a:prstClr val="black"/>
                </a:solidFill>
              </a:rPr>
              <a:t>                       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Correct pronunciation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                                                                                     is vital  - Videos on LW</a:t>
            </a:r>
          </a:p>
          <a:p>
            <a:r>
              <a:rPr lang="en-US" dirty="0">
                <a:hlinkClick r:id="rId4"/>
              </a:rPr>
              <a:t>https://www.littlewandlelettersandsounds.org.uk/resources/for-parents</a:t>
            </a:r>
            <a:r>
              <a:rPr lang="en-US" dirty="0"/>
              <a:t>/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Repeated </a:t>
            </a:r>
            <a:r>
              <a:rPr lang="en-US" b="1" dirty="0">
                <a:solidFill>
                  <a:srgbClr val="0C6A0E"/>
                </a:solidFill>
                <a:cs typeface="Calibri" panose="020F0502020204030204" pitchFamily="34" charset="0"/>
              </a:rPr>
              <a:t>practice</a:t>
            </a:r>
            <a:r>
              <a:rPr lang="en-US" dirty="0">
                <a:solidFill>
                  <a:srgbClr val="0C6A0E"/>
                </a:solidFill>
              </a:rPr>
              <a:t> -        </a:t>
            </a:r>
            <a:r>
              <a:rPr lang="en-US" dirty="0"/>
              <a:t>Revisit previously taught sounds at start of each lesson</a:t>
            </a:r>
          </a:p>
          <a:p>
            <a:r>
              <a:rPr lang="en-US" dirty="0">
                <a:solidFill>
                  <a:srgbClr val="3366FF"/>
                </a:solidFill>
                <a:latin typeface="Bradley Hand ITC" panose="03070402050302030203" pitchFamily="66" charset="0"/>
              </a:rPr>
              <a:t>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makes permanent</a:t>
            </a:r>
          </a:p>
          <a:p>
            <a:endParaRPr lang="en-US" dirty="0">
              <a:solidFill>
                <a:srgbClr val="3366FF"/>
              </a:solidFill>
              <a:latin typeface="Bradley Hand ITC" panose="03070402050302030203" pitchFamily="66" charset="0"/>
            </a:endParaRPr>
          </a:p>
          <a:p>
            <a:endParaRPr lang="en-GB" dirty="0"/>
          </a:p>
        </p:txBody>
      </p:sp>
      <p:pic>
        <p:nvPicPr>
          <p:cNvPr id="12" name="Picture 11" descr="images.jpg">
            <a:extLst>
              <a:ext uri="{FF2B5EF4-FFF2-40B4-BE49-F238E27FC236}">
                <a16:creationId xmlns:a16="http://schemas.microsoft.com/office/drawing/2014/main" id="{C7B73C1F-B2C7-4CA0-AE7C-A714B5F27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45" y="1650681"/>
            <a:ext cx="1876376" cy="1382216"/>
          </a:xfrm>
          <a:prstGeom prst="rect">
            <a:avLst/>
          </a:prstGeom>
        </p:spPr>
      </p:pic>
      <p:pic>
        <p:nvPicPr>
          <p:cNvPr id="13" name="Picture 12" descr="images.jpg">
            <a:extLst>
              <a:ext uri="{FF2B5EF4-FFF2-40B4-BE49-F238E27FC236}">
                <a16:creationId xmlns:a16="http://schemas.microsoft.com/office/drawing/2014/main" id="{5FF87830-6B18-4750-8318-4F937DE45C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88" y="4781363"/>
            <a:ext cx="1616772" cy="1616772"/>
          </a:xfrm>
          <a:prstGeom prst="rect">
            <a:avLst/>
          </a:prstGeom>
        </p:spPr>
      </p:pic>
      <p:pic>
        <p:nvPicPr>
          <p:cNvPr id="14" name="Picture 13" descr="images.jpg">
            <a:extLst>
              <a:ext uri="{FF2B5EF4-FFF2-40B4-BE49-F238E27FC236}">
                <a16:creationId xmlns:a16="http://schemas.microsoft.com/office/drawing/2014/main" id="{FA68FACB-B02C-435E-87E4-BBC820EB3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23" y="4787692"/>
            <a:ext cx="1610443" cy="161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8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Phonemes: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4123E-EEF6-41B1-A204-5C881025F4BD}"/>
              </a:ext>
            </a:extLst>
          </p:cNvPr>
          <p:cNvSpPr txBox="1"/>
          <p:nvPr/>
        </p:nvSpPr>
        <p:spPr>
          <a:xfrm>
            <a:off x="725137" y="2151775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Phonemes taught in order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Start to read words as soon as possible- encourage blending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LW has a picture </a:t>
            </a:r>
            <a:r>
              <a:rPr lang="en-US" b="1" dirty="0" err="1">
                <a:solidFill>
                  <a:srgbClr val="0C6A0E"/>
                </a:solidFill>
              </a:rPr>
              <a:t>pnemonic</a:t>
            </a:r>
            <a:r>
              <a:rPr lang="en-US" b="1" dirty="0">
                <a:solidFill>
                  <a:srgbClr val="0C6A0E"/>
                </a:solidFill>
              </a:rPr>
              <a:t> to help children remember the phoneme/grapheme- These will be sent home </a:t>
            </a:r>
          </a:p>
          <a:p>
            <a:endParaRPr lang="en-GB" sz="1800" dirty="0"/>
          </a:p>
        </p:txBody>
      </p:sp>
      <p:pic>
        <p:nvPicPr>
          <p:cNvPr id="13" name="Picture 12" descr="0.jpg">
            <a:extLst>
              <a:ext uri="{FF2B5EF4-FFF2-40B4-BE49-F238E27FC236}">
                <a16:creationId xmlns:a16="http://schemas.microsoft.com/office/drawing/2014/main" id="{3D872178-E5A5-44BD-ACD1-15AF5FEFC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15" y="3121893"/>
            <a:ext cx="4056354" cy="30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3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Diagraphs: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31696F-E50B-4CA7-AC86-9AD972017968}"/>
              </a:ext>
            </a:extLst>
          </p:cNvPr>
          <p:cNvSpPr txBox="1"/>
          <p:nvPr/>
        </p:nvSpPr>
        <p:spPr>
          <a:xfrm>
            <a:off x="524256" y="2037081"/>
            <a:ext cx="1051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Two letters that make one sound</a:t>
            </a:r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12" name="Picture 11" descr="0.jpg">
            <a:extLst>
              <a:ext uri="{FF2B5EF4-FFF2-40B4-BE49-F238E27FC236}">
                <a16:creationId xmlns:a16="http://schemas.microsoft.com/office/drawing/2014/main" id="{E1406730-F9D4-4B3B-AC98-A46F91939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15" y="2368707"/>
            <a:ext cx="4818185" cy="36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5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b="1" dirty="0">
                <a:solidFill>
                  <a:srgbClr val="FFFF00"/>
                </a:solidFill>
              </a:rPr>
              <a:t>Diagraphs/Trigraphs: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7DBAA7-6556-4623-BBA1-020375C08101}"/>
              </a:ext>
            </a:extLst>
          </p:cNvPr>
          <p:cNvSpPr txBox="1"/>
          <p:nvPr/>
        </p:nvSpPr>
        <p:spPr>
          <a:xfrm>
            <a:off x="838200" y="2103434"/>
            <a:ext cx="10673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The vowel diagraphs are taught with a short caption to help the children to remember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Trigraphs (</a:t>
            </a:r>
            <a:r>
              <a:rPr lang="en-US" b="1" dirty="0" err="1">
                <a:solidFill>
                  <a:srgbClr val="0C6A0E"/>
                </a:solidFill>
              </a:rPr>
              <a:t>igh</a:t>
            </a:r>
            <a:r>
              <a:rPr lang="en-US" b="1" dirty="0">
                <a:solidFill>
                  <a:srgbClr val="0C6A0E"/>
                </a:solidFill>
              </a:rPr>
              <a:t>/air) are three letters that make one sound</a:t>
            </a:r>
            <a:endParaRPr lang="en-US" dirty="0">
              <a:solidFill>
                <a:srgbClr val="0C6A0E"/>
              </a:solidFill>
            </a:endParaRPr>
          </a:p>
          <a:p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14" name="Picture 13" descr="0.jpg">
            <a:extLst>
              <a:ext uri="{FF2B5EF4-FFF2-40B4-BE49-F238E27FC236}">
                <a16:creationId xmlns:a16="http://schemas.microsoft.com/office/drawing/2014/main" id="{C11CF8E4-9DB1-4940-800B-EC3A429E9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16" y="2864328"/>
            <a:ext cx="4378568" cy="32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5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000" b="1" dirty="0">
                <a:solidFill>
                  <a:srgbClr val="FFFF00"/>
                </a:solidFill>
              </a:rPr>
              <a:t>Words: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F0E06B-4044-4B2D-A087-E42F5E9E0EFB}"/>
              </a:ext>
            </a:extLst>
          </p:cNvPr>
          <p:cNvSpPr txBox="1"/>
          <p:nvPr/>
        </p:nvSpPr>
        <p:spPr>
          <a:xfrm>
            <a:off x="642380" y="1965960"/>
            <a:ext cx="8897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During phonics lessons we use Sound buttons so we can sound talk and blend to read</a:t>
            </a:r>
          </a:p>
          <a:p>
            <a:endParaRPr lang="en-GB" sz="1800" dirty="0"/>
          </a:p>
        </p:txBody>
      </p:sp>
      <p:pic>
        <p:nvPicPr>
          <p:cNvPr id="14" name="Picture 13" descr="0.jpg">
            <a:extLst>
              <a:ext uri="{FF2B5EF4-FFF2-40B4-BE49-F238E27FC236}">
                <a16:creationId xmlns:a16="http://schemas.microsoft.com/office/drawing/2014/main" id="{039B6189-5308-4138-8EC4-32A095FA8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65" y="2302724"/>
            <a:ext cx="5178669" cy="388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4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Words: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62FDB-98DC-4FD8-862E-C0421CA35633}"/>
              </a:ext>
            </a:extLst>
          </p:cNvPr>
          <p:cNvSpPr txBox="1"/>
          <p:nvPr/>
        </p:nvSpPr>
        <p:spPr>
          <a:xfrm>
            <a:off x="658368" y="1905554"/>
            <a:ext cx="1040587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During phonics lessons we use Sound buttons so we can sound talk and blend to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Digraphs have a dash to sound talk and blend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D8C2CB-5E60-44F9-8816-22B6C6C95BC8}"/>
              </a:ext>
            </a:extLst>
          </p:cNvPr>
          <p:cNvSpPr txBox="1"/>
          <p:nvPr/>
        </p:nvSpPr>
        <p:spPr>
          <a:xfrm>
            <a:off x="10020471" y="2771887"/>
            <a:ext cx="2523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Letter names are important to know</a:t>
            </a:r>
          </a:p>
          <a:p>
            <a:r>
              <a:rPr lang="en-GB" dirty="0">
                <a:solidFill>
                  <a:srgbClr val="FF0000"/>
                </a:solidFill>
              </a:rPr>
              <a:t>What a vowel is</a:t>
            </a:r>
          </a:p>
        </p:txBody>
      </p:sp>
      <p:pic>
        <p:nvPicPr>
          <p:cNvPr id="14" name="Picture 13" descr="0.jpg">
            <a:extLst>
              <a:ext uri="{FF2B5EF4-FFF2-40B4-BE49-F238E27FC236}">
                <a16:creationId xmlns:a16="http://schemas.microsoft.com/office/drawing/2014/main" id="{2A13BC6A-3A39-4752-99D6-7FCA4C4BD3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2" y="3314190"/>
            <a:ext cx="3779056" cy="2835730"/>
          </a:xfrm>
          <a:prstGeom prst="rect">
            <a:avLst/>
          </a:prstGeom>
        </p:spPr>
      </p:pic>
      <p:pic>
        <p:nvPicPr>
          <p:cNvPr id="15" name="Picture 14" descr="0.jpg">
            <a:extLst>
              <a:ext uri="{FF2B5EF4-FFF2-40B4-BE49-F238E27FC236}">
                <a16:creationId xmlns:a16="http://schemas.microsoft.com/office/drawing/2014/main" id="{5924F6AE-7603-49E1-9B8D-16CB8CB07D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93" y="3340581"/>
            <a:ext cx="3743885" cy="28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6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stand for!</a:t>
            </a:r>
            <a:br>
              <a:rPr lang="en-GB" dirty="0"/>
            </a:br>
            <a:endParaRPr lang="en-GB" dirty="0"/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B84BC8EB-F64D-4D53-9843-1E7854A5FC8C}"/>
              </a:ext>
            </a:extLst>
          </p:cNvPr>
          <p:cNvSpPr/>
          <p:nvPr/>
        </p:nvSpPr>
        <p:spPr>
          <a:xfrm>
            <a:off x="127776" y="240597"/>
            <a:ext cx="11710656" cy="1217384"/>
          </a:xfrm>
          <a:prstGeom prst="roundRect">
            <a:avLst/>
          </a:prstGeom>
          <a:solidFill>
            <a:srgbClr val="0B610D"/>
          </a:solidFill>
          <a:ln>
            <a:solidFill>
              <a:srgbClr val="5B9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9800" y="34145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Tricky words: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8ED40-362F-436C-94B5-3DE161C58F59}"/>
              </a:ext>
            </a:extLst>
          </p:cNvPr>
          <p:cNvSpPr txBox="1"/>
          <p:nvPr/>
        </p:nvSpPr>
        <p:spPr>
          <a:xfrm>
            <a:off x="188119" y="6357763"/>
            <a:ext cx="1347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9711"/>
                </a:solidFill>
              </a:rPr>
              <a:t> St Nicholas-at-Wade CE Primary                                                                                                       A Place to Belong, A Place to Grow</a:t>
            </a:r>
            <a:endParaRPr lang="en-GB" b="1" dirty="0">
              <a:solidFill>
                <a:srgbClr val="5B971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671F35-3CF4-4019-A69D-C87F6194D588}"/>
              </a:ext>
            </a:extLst>
          </p:cNvPr>
          <p:cNvCxnSpPr>
            <a:cxnSpLocks/>
          </p:cNvCxnSpPr>
          <p:nvPr/>
        </p:nvCxnSpPr>
        <p:spPr>
          <a:xfrm>
            <a:off x="329938" y="6438507"/>
            <a:ext cx="11663262" cy="0"/>
          </a:xfrm>
          <a:prstGeom prst="line">
            <a:avLst/>
          </a:prstGeom>
          <a:ln w="19050">
            <a:solidFill>
              <a:srgbClr val="5B98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521BDA6-12DB-4FCC-855D-6D5D1EA0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42" y="236564"/>
            <a:ext cx="1195390" cy="12280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04A427-5140-4FD4-9DCA-C98C4CDBC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Words that do not follow the rules and cannot be decoded </a:t>
            </a:r>
            <a:r>
              <a:rPr lang="en-GB" b="1" dirty="0">
                <a:solidFill>
                  <a:srgbClr val="0C6A0E"/>
                </a:solidFill>
              </a:rPr>
              <a:t>are called</a:t>
            </a:r>
            <a:r>
              <a:rPr lang="en-US" b="1" dirty="0">
                <a:solidFill>
                  <a:srgbClr val="0C6A0E"/>
                </a:solidFill>
              </a:rPr>
              <a:t> tricky words/  exception words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6A0E"/>
                </a:solidFill>
              </a:rPr>
              <a:t>The children are taught what part of the word is tricky</a:t>
            </a:r>
          </a:p>
          <a:p>
            <a:endParaRPr lang="en-GB" dirty="0"/>
          </a:p>
        </p:txBody>
      </p:sp>
      <p:pic>
        <p:nvPicPr>
          <p:cNvPr id="12" name="Picture 11" descr="0.jpg">
            <a:extLst>
              <a:ext uri="{FF2B5EF4-FFF2-40B4-BE49-F238E27FC236}">
                <a16:creationId xmlns:a16="http://schemas.microsoft.com/office/drawing/2014/main" id="{D88434C9-D877-46A3-9127-70C0814C44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69" y="3187460"/>
            <a:ext cx="4224927" cy="3170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3D745B-E812-4E94-9C8D-5393402381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904"/>
          <a:stretch/>
        </p:blipFill>
        <p:spPr>
          <a:xfrm>
            <a:off x="6962472" y="3270649"/>
            <a:ext cx="2120785" cy="27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2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1775</Words>
  <Application>Microsoft Office PowerPoint</Application>
  <PresentationFormat>Widescreen</PresentationFormat>
  <Paragraphs>203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Bradley Hand ITC</vt:lpstr>
      <vt:lpstr>Calibri</vt:lpstr>
      <vt:lpstr>Calibri Light</vt:lpstr>
      <vt:lpstr>Comic Sans MS</vt:lpstr>
      <vt:lpstr>Open Sans</vt:lpstr>
      <vt:lpstr>Sassoon Primary Std</vt:lpstr>
      <vt:lpstr>Office Theme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What do I stand for! </vt:lpstr>
      <vt:lpstr>PowerPoint Presentation</vt:lpstr>
      <vt:lpstr>What do I stand for! 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Taralee Kennedy</dc:creator>
  <cp:lastModifiedBy>Miss H Buckley</cp:lastModifiedBy>
  <cp:revision>101</cp:revision>
  <dcterms:created xsi:type="dcterms:W3CDTF">2022-07-31T19:42:06Z</dcterms:created>
  <dcterms:modified xsi:type="dcterms:W3CDTF">2024-08-27T21:20:59Z</dcterms:modified>
</cp:coreProperties>
</file>