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313" r:id="rId3"/>
    <p:sldId id="321" r:id="rId4"/>
    <p:sldId id="322" r:id="rId5"/>
    <p:sldId id="308" r:id="rId6"/>
    <p:sldId id="307" r:id="rId7"/>
    <p:sldId id="309" r:id="rId8"/>
    <p:sldId id="285" r:id="rId9"/>
    <p:sldId id="287" r:id="rId10"/>
    <p:sldId id="286" r:id="rId11"/>
    <p:sldId id="304" r:id="rId12"/>
    <p:sldId id="306" r:id="rId13"/>
    <p:sldId id="289" r:id="rId14"/>
    <p:sldId id="323" r:id="rId15"/>
    <p:sldId id="288" r:id="rId16"/>
    <p:sldId id="305" r:id="rId17"/>
    <p:sldId id="311" r:id="rId18"/>
    <p:sldId id="312" r:id="rId19"/>
    <p:sldId id="316" r:id="rId20"/>
    <p:sldId id="324" r:id="rId21"/>
    <p:sldId id="320" r:id="rId22"/>
    <p:sldId id="325" r:id="rId23"/>
    <p:sldId id="317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A0E"/>
    <a:srgbClr val="0B610D"/>
    <a:srgbClr val="2D4C08"/>
    <a:srgbClr val="3E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3526" autoAdjust="0"/>
  </p:normalViewPr>
  <p:slideViewPr>
    <p:cSldViewPr snapToGrid="0">
      <p:cViewPr>
        <p:scale>
          <a:sx n="87" d="100"/>
          <a:sy n="87" d="100"/>
        </p:scale>
        <p:origin x="-72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AFD9-E79F-497B-9CB6-4CB2226CBBE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1BA2-82EA-4C99-9EE7-D36E67ED0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5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3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51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76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9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4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29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91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4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91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82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6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03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68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41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42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60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0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1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1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1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7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8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5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3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8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3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5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6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9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7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8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9295-8748-4D5B-A517-DE2831DD111D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445AF9E-2C42-4FB4-93CF-15209B9DD50F}"/>
              </a:ext>
            </a:extLst>
          </p:cNvPr>
          <p:cNvSpPr/>
          <p:nvPr/>
        </p:nvSpPr>
        <p:spPr>
          <a:xfrm>
            <a:off x="1717128" y="3767437"/>
            <a:ext cx="4581144" cy="1217384"/>
          </a:xfrm>
          <a:prstGeom prst="wedgeRoundRectCallout">
            <a:avLst>
              <a:gd name="adj1" fmla="val -58670"/>
              <a:gd name="adj2" fmla="val 114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5A7C7F5-FBDF-4B8D-B7B0-A94108E23104}"/>
              </a:ext>
            </a:extLst>
          </p:cNvPr>
          <p:cNvSpPr/>
          <p:nvPr/>
        </p:nvSpPr>
        <p:spPr>
          <a:xfrm>
            <a:off x="749809" y="1815216"/>
            <a:ext cx="4581144" cy="1217384"/>
          </a:xfrm>
          <a:prstGeom prst="wedgeRoundRectCallout">
            <a:avLst>
              <a:gd name="adj1" fmla="val 60891"/>
              <a:gd name="adj2" fmla="val 765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rgbClr val="FFFF00"/>
                </a:solidFill>
              </a:rPr>
              <a:t>Maths Workshop-KS1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3965DE-E7A6-4E3D-B4D4-E34D2D4954BC}"/>
              </a:ext>
            </a:extLst>
          </p:cNvPr>
          <p:cNvSpPr txBox="1">
            <a:spLocks/>
          </p:cNvSpPr>
          <p:nvPr/>
        </p:nvSpPr>
        <p:spPr>
          <a:xfrm>
            <a:off x="447354" y="1895413"/>
            <a:ext cx="4883598" cy="1716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are your memories of maths at school?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A9AAD-B793-48BF-80E7-0CFA359E0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591" y="1815216"/>
            <a:ext cx="2674852" cy="385605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0AB950-4F1E-4891-9FB3-69E85BAA870A}"/>
              </a:ext>
            </a:extLst>
          </p:cNvPr>
          <p:cNvSpPr txBox="1">
            <a:spLocks/>
          </p:cNvSpPr>
          <p:nvPr/>
        </p:nvSpPr>
        <p:spPr>
          <a:xfrm>
            <a:off x="1514154" y="4126588"/>
            <a:ext cx="4883598" cy="1716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do you feel about maths?</a:t>
            </a:r>
          </a:p>
        </p:txBody>
      </p:sp>
    </p:spTree>
    <p:extLst>
      <p:ext uri="{BB962C8B-B14F-4D97-AF65-F5344CB8AC3E}">
        <p14:creationId xmlns:p14="http://schemas.microsoft.com/office/powerpoint/2010/main" val="39183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Partitioning: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A3F72B-D9CB-4746-823D-D09EC9131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328" y="2390486"/>
            <a:ext cx="4423160" cy="3317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D00EF7-FBCE-4D71-815F-F85DC17F6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8020" y="2390486"/>
            <a:ext cx="4423160" cy="33173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40DCC2-B185-4B2C-9D5B-7CE233DF54A0}"/>
              </a:ext>
            </a:extLst>
          </p:cNvPr>
          <p:cNvSpPr txBox="1"/>
          <p:nvPr/>
        </p:nvSpPr>
        <p:spPr>
          <a:xfrm>
            <a:off x="7634470" y="1714355"/>
            <a:ext cx="420396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Addition</a:t>
            </a:r>
          </a:p>
          <a:p>
            <a:r>
              <a:rPr lang="en-GB" sz="1400" dirty="0"/>
              <a:t>Children will learn to: </a:t>
            </a:r>
          </a:p>
          <a:p>
            <a:r>
              <a:rPr lang="en-GB" sz="1400" dirty="0"/>
              <a:t>-Use objects/combine two groups (count all, count on from first number, count on from largest number) </a:t>
            </a:r>
          </a:p>
          <a:p>
            <a:r>
              <a:rPr lang="en-GB" sz="1400" dirty="0"/>
              <a:t>-Use number lines/use practical resources to record number sentences </a:t>
            </a:r>
          </a:p>
          <a:p>
            <a:r>
              <a:rPr lang="en-GB" sz="1400" dirty="0"/>
              <a:t>-partition and recombine numbers </a:t>
            </a:r>
          </a:p>
          <a:p>
            <a:r>
              <a:rPr lang="en-GB" sz="1400" dirty="0"/>
              <a:t>-Attempt formal written methods-use an empty number line </a:t>
            </a:r>
          </a:p>
          <a:p>
            <a:r>
              <a:rPr lang="en-GB" sz="1400" b="1" dirty="0">
                <a:solidFill>
                  <a:srgbClr val="00B050"/>
                </a:solidFill>
              </a:rPr>
              <a:t>Subtraction</a:t>
            </a:r>
          </a:p>
          <a:p>
            <a:r>
              <a:rPr lang="en-GB" sz="1400" dirty="0"/>
              <a:t>Children will learn to: </a:t>
            </a:r>
          </a:p>
          <a:p>
            <a:r>
              <a:rPr lang="en-GB" sz="1400" dirty="0"/>
              <a:t>-relate subtraction as ‘taking away’ </a:t>
            </a:r>
          </a:p>
          <a:p>
            <a:r>
              <a:rPr lang="en-GB" sz="1400" dirty="0"/>
              <a:t>-use resources and pictures to record calculations </a:t>
            </a:r>
          </a:p>
          <a:p>
            <a:r>
              <a:rPr lang="en-GB" sz="1400" dirty="0"/>
              <a:t>-use number lines to count back/find the difference </a:t>
            </a:r>
          </a:p>
          <a:p>
            <a:r>
              <a:rPr lang="en-GB" sz="1400" dirty="0"/>
              <a:t>-partition numbers </a:t>
            </a:r>
          </a:p>
          <a:p>
            <a:r>
              <a:rPr lang="en-GB" sz="1400" dirty="0"/>
              <a:t>-use formal written methods</a:t>
            </a:r>
          </a:p>
          <a:p>
            <a:r>
              <a:rPr lang="en-GB" sz="1400" dirty="0"/>
              <a:t>-use an empty number line </a:t>
            </a:r>
          </a:p>
        </p:txBody>
      </p:sp>
    </p:spTree>
    <p:extLst>
      <p:ext uri="{BB962C8B-B14F-4D97-AF65-F5344CB8AC3E}">
        <p14:creationId xmlns:p14="http://schemas.microsoft.com/office/powerpoint/2010/main" val="350601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FF00"/>
                </a:solidFill>
              </a:rPr>
              <a:t>Methods: </a:t>
            </a:r>
          </a:p>
          <a:p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6800A481-1E34-47C2-AE0A-5CC3E8F48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1316" y="2261804"/>
            <a:ext cx="4568924" cy="342669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53E052-32DD-4D89-9415-6029D2FEC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8131" y="2226634"/>
            <a:ext cx="4568925" cy="34266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B7F841-31E2-4BC6-93D5-52782DEFB684}"/>
              </a:ext>
            </a:extLst>
          </p:cNvPr>
          <p:cNvSpPr txBox="1"/>
          <p:nvPr/>
        </p:nvSpPr>
        <p:spPr>
          <a:xfrm>
            <a:off x="7533677" y="1530198"/>
            <a:ext cx="43385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B050"/>
                </a:solidFill>
              </a:rPr>
              <a:t>Multiplication</a:t>
            </a:r>
          </a:p>
          <a:p>
            <a:pPr algn="ctr"/>
            <a:r>
              <a:rPr lang="en-GB" sz="1600" dirty="0"/>
              <a:t>Children will learn to: </a:t>
            </a:r>
          </a:p>
          <a:p>
            <a:pPr algn="ctr"/>
            <a:r>
              <a:rPr lang="en-GB" sz="1600" dirty="0"/>
              <a:t>-count in repeated groups </a:t>
            </a:r>
          </a:p>
          <a:p>
            <a:pPr algn="ctr"/>
            <a:r>
              <a:rPr lang="en-GB" sz="1600" dirty="0"/>
              <a:t>-count in 2’s, 5’s and 10’s </a:t>
            </a:r>
          </a:p>
          <a:p>
            <a:pPr algn="ctr"/>
            <a:r>
              <a:rPr lang="en-GB" sz="1600" dirty="0"/>
              <a:t>-solve practical problems involving 2’s, 5’s and 10’s </a:t>
            </a:r>
          </a:p>
          <a:p>
            <a:pPr algn="ctr"/>
            <a:r>
              <a:rPr lang="en-GB" sz="1600" dirty="0"/>
              <a:t>-understand multiplication as repeated addition </a:t>
            </a:r>
          </a:p>
          <a:p>
            <a:pPr algn="ctr"/>
            <a:r>
              <a:rPr lang="en-GB" sz="1600" dirty="0"/>
              <a:t>-draw arrays </a:t>
            </a:r>
          </a:p>
          <a:p>
            <a:pPr algn="ctr"/>
            <a:r>
              <a:rPr lang="en-GB" sz="1600" dirty="0"/>
              <a:t>-begin to count in steps of 3 and 4 </a:t>
            </a:r>
          </a:p>
          <a:p>
            <a:pPr algn="ctr"/>
            <a:r>
              <a:rPr lang="en-GB" sz="1600" dirty="0"/>
              <a:t>-use an empty number line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>
                <a:solidFill>
                  <a:srgbClr val="00B050"/>
                </a:solidFill>
              </a:rPr>
              <a:t>Division</a:t>
            </a:r>
          </a:p>
          <a:p>
            <a:pPr algn="ctr"/>
            <a:r>
              <a:rPr lang="en-GB" sz="1600" dirty="0"/>
              <a:t>Children will learn to: </a:t>
            </a:r>
          </a:p>
          <a:p>
            <a:pPr algn="ctr"/>
            <a:r>
              <a:rPr lang="en-GB" sz="1600" dirty="0"/>
              <a:t>-share objects into equal groups </a:t>
            </a:r>
          </a:p>
          <a:p>
            <a:pPr algn="ctr"/>
            <a:r>
              <a:rPr lang="en-GB" sz="1600" dirty="0"/>
              <a:t>-practical problems/drawing pictures sharing into 2’s, 5’s and 10’s </a:t>
            </a:r>
          </a:p>
          <a:p>
            <a:pPr algn="ctr"/>
            <a:r>
              <a:rPr lang="en-GB" sz="1600" dirty="0"/>
              <a:t>-relate grouping to arrays </a:t>
            </a:r>
          </a:p>
          <a:p>
            <a:pPr algn="ctr"/>
            <a:r>
              <a:rPr lang="en-GB" sz="1600" dirty="0"/>
              <a:t>-understand division as repeated subtraction </a:t>
            </a:r>
          </a:p>
          <a:p>
            <a:pPr algn="ctr"/>
            <a:r>
              <a:rPr lang="en-GB" sz="1600" dirty="0"/>
              <a:t>-use an empty number line</a:t>
            </a:r>
          </a:p>
        </p:txBody>
      </p:sp>
    </p:spTree>
    <p:extLst>
      <p:ext uri="{BB962C8B-B14F-4D97-AF65-F5344CB8AC3E}">
        <p14:creationId xmlns:p14="http://schemas.microsoft.com/office/powerpoint/2010/main" val="108761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Arithmetic:</a:t>
            </a:r>
          </a:p>
          <a:p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3B2EC1-1679-4893-8213-5A0526C82311}"/>
              </a:ext>
            </a:extLst>
          </p:cNvPr>
          <p:cNvSpPr/>
          <p:nvPr/>
        </p:nvSpPr>
        <p:spPr>
          <a:xfrm>
            <a:off x="457198" y="1670520"/>
            <a:ext cx="11210545" cy="302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FB239-3BBB-4095-B886-4C00AA21F7FA}"/>
              </a:ext>
            </a:extLst>
          </p:cNvPr>
          <p:cNvSpPr txBox="1"/>
          <p:nvPr/>
        </p:nvSpPr>
        <p:spPr>
          <a:xfrm>
            <a:off x="329937" y="1810357"/>
            <a:ext cx="10950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These are typical arithmetic style questions. The aim is that children can use their own ways of working to solve these questions and use their number knowledge.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D1633C-1FA5-48EA-A022-4333801C9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7" y="2596525"/>
            <a:ext cx="2769579" cy="3656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CD565C-045F-4EF1-ACB1-43656AED8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037" y="2596525"/>
            <a:ext cx="2769444" cy="36569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C9A7E5-2415-4FEE-9D84-15D6AAD3A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033" y="2596525"/>
            <a:ext cx="2796230" cy="36569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949ABB-BFC5-4AE9-8A28-B1961EEB2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5328" y="2576357"/>
            <a:ext cx="2785707" cy="36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Reasoning: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6A5C49-D276-4C9B-9E79-649270A37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00130"/>
            <a:ext cx="10515600" cy="273119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Ways to promote their reasoning and explanation as to HOW they achieved an answer:</a:t>
            </a:r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7757FE-5FED-42BF-A6F3-167A21E2C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2727676"/>
            <a:ext cx="4251463" cy="334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15662-CA1A-42C1-B7C4-C0B62ED50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452" y="2792002"/>
            <a:ext cx="3930372" cy="2985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866C8F-75F3-4C4F-BB24-24C7C30C8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693" y="2931677"/>
            <a:ext cx="3152381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5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Reasoning: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66B8D9-377B-45CC-A09C-2B0513139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00" y="1602080"/>
            <a:ext cx="3390554" cy="46363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48ED4C-EE40-449F-8B45-B19B5D9EB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308" y="1690688"/>
            <a:ext cx="3835822" cy="43784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3E5819-E6C5-40A1-8870-81CD9EF68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478" y="1602080"/>
            <a:ext cx="3681322" cy="4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4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Times Tables: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6415BB-D8F1-4131-AE99-1530A0F6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873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Learning timetables is always a brilliant foundation for children.</a:t>
            </a:r>
          </a:p>
          <a:p>
            <a:pPr marL="0" indent="0">
              <a:buNone/>
            </a:pPr>
            <a:r>
              <a:rPr lang="en-GB" dirty="0"/>
              <a:t>Start with 2x, 5x, 10x</a:t>
            </a:r>
          </a:p>
          <a:p>
            <a:pPr marL="0" indent="0">
              <a:buNone/>
            </a:pPr>
            <a:r>
              <a:rPr lang="en-GB" dirty="0"/>
              <a:t>Then move onto 3x, 4x, 6x, 7x, 8x, 9x</a:t>
            </a:r>
          </a:p>
          <a:p>
            <a:pPr marL="0" indent="0">
              <a:buNone/>
            </a:pPr>
            <a:r>
              <a:rPr lang="en-GB" dirty="0"/>
              <a:t>Counting in number sequences can help them to know the patterns- post-its up the stairs! Which number is missing?</a:t>
            </a:r>
          </a:p>
        </p:txBody>
      </p:sp>
      <p:pic>
        <p:nvPicPr>
          <p:cNvPr id="3074" name="Picture 2" descr="Year 4 Multiplication Tables Check | Sacred Heart RC Primary School">
            <a:extLst>
              <a:ext uri="{FF2B5EF4-FFF2-40B4-BE49-F238E27FC236}">
                <a16:creationId xmlns:a16="http://schemas.microsoft.com/office/drawing/2014/main" id="{725BDAA2-3F28-448C-892F-EA26DB5C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16" y="1609501"/>
            <a:ext cx="3197967" cy="46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5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10058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Money:</a:t>
            </a:r>
          </a:p>
          <a:p>
            <a:endParaRPr lang="en-GB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C04C02-03DA-4671-A157-02593CD23B28}"/>
              </a:ext>
            </a:extLst>
          </p:cNvPr>
          <p:cNvSpPr txBox="1"/>
          <p:nvPr/>
        </p:nvSpPr>
        <p:spPr>
          <a:xfrm>
            <a:off x="319800" y="1811675"/>
            <a:ext cx="7845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Empty the money jars! Let them use real money. Set a challenge:</a:t>
            </a:r>
          </a:p>
          <a:p>
            <a:r>
              <a:rPr lang="en-GB" sz="2400" dirty="0"/>
              <a:t>Order coins by VALUE from smallest to biggest (up to £5)</a:t>
            </a:r>
          </a:p>
          <a:p>
            <a:r>
              <a:rPr lang="en-GB" sz="2400" dirty="0"/>
              <a:t>Can you find ways to make a total </a:t>
            </a:r>
            <a:r>
              <a:rPr lang="en-GB" sz="2400" dirty="0" err="1"/>
              <a:t>e.g</a:t>
            </a:r>
            <a:r>
              <a:rPr lang="en-GB" sz="2400" dirty="0"/>
              <a:t> 37p</a:t>
            </a:r>
          </a:p>
          <a:p>
            <a:r>
              <a:rPr lang="en-GB" sz="2400" dirty="0"/>
              <a:t>Can you give change? I go shopping and by some toys for 64p. I use £1. How much change would I get?</a:t>
            </a:r>
          </a:p>
        </p:txBody>
      </p:sp>
      <p:pic>
        <p:nvPicPr>
          <p:cNvPr id="4098" name="Picture 2" descr="A Complete Guide to British Currency">
            <a:extLst>
              <a:ext uri="{FF2B5EF4-FFF2-40B4-BE49-F238E27FC236}">
                <a16:creationId xmlns:a16="http://schemas.microsoft.com/office/drawing/2014/main" id="{0004856A-2B2F-4D9F-A3AD-C6CAB0C3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92" y="1811675"/>
            <a:ext cx="3706608" cy="26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King Charles III Definitives 2023 UK Brilliant Uncirculated Coins Sold Separately">
            <a:extLst>
              <a:ext uri="{FF2B5EF4-FFF2-40B4-BE49-F238E27FC236}">
                <a16:creationId xmlns:a16="http://schemas.microsoft.com/office/drawing/2014/main" id="{B3262D52-CA12-496E-A3A0-3E6DA1383A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8D72C4-DAB3-4DF0-9DBD-556957231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339" y="4100955"/>
            <a:ext cx="3453061" cy="21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3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b="1" dirty="0">
                <a:solidFill>
                  <a:srgbClr val="FFFF00"/>
                </a:solidFill>
              </a:rPr>
              <a:t>Scales: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F2E2D-D543-4C59-86BC-8B7A4371C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015" y="1607797"/>
            <a:ext cx="7227985" cy="46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5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rgbClr val="FFFF00"/>
                </a:solidFill>
              </a:rPr>
              <a:t>Counting: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E983A0-269E-40E1-A5D5-5775B4565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456" y="1702566"/>
            <a:ext cx="7484120" cy="44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49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Part whole model: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0B676-CCAE-462E-9EC6-140EDB51C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270" y="1714355"/>
            <a:ext cx="7717459" cy="42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8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Where are we aiming?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1074B8-648E-4575-B965-7F7B62B355E2}"/>
              </a:ext>
            </a:extLst>
          </p:cNvPr>
          <p:cNvSpPr txBox="1"/>
          <p:nvPr/>
        </p:nvSpPr>
        <p:spPr>
          <a:xfrm>
            <a:off x="319800" y="1480812"/>
            <a:ext cx="11872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curriculum is designed so that pupils explore mathematical ideas in depth. </a:t>
            </a:r>
          </a:p>
          <a:p>
            <a:r>
              <a:rPr lang="en-GB" dirty="0"/>
              <a:t>• Number – number and place value </a:t>
            </a:r>
          </a:p>
          <a:p>
            <a:r>
              <a:rPr lang="en-GB" dirty="0"/>
              <a:t>• Number – addition and subtraction </a:t>
            </a:r>
          </a:p>
          <a:p>
            <a:r>
              <a:rPr lang="en-GB" dirty="0"/>
              <a:t>• Number – Multiplication and division </a:t>
            </a:r>
          </a:p>
          <a:p>
            <a:r>
              <a:rPr lang="en-GB" dirty="0"/>
              <a:t>• Number – fractions </a:t>
            </a:r>
          </a:p>
          <a:p>
            <a:r>
              <a:rPr lang="en-GB" dirty="0"/>
              <a:t>• Measurement </a:t>
            </a:r>
          </a:p>
          <a:p>
            <a:r>
              <a:rPr lang="en-GB" dirty="0"/>
              <a:t>• Geometry: properties of shape</a:t>
            </a:r>
          </a:p>
          <a:p>
            <a:r>
              <a:rPr lang="en-GB" dirty="0"/>
              <a:t>• Geometry – position and direction </a:t>
            </a:r>
          </a:p>
          <a:p>
            <a:r>
              <a:rPr lang="en-GB" dirty="0"/>
              <a:t>• Statistics (Year 2 only)</a:t>
            </a:r>
          </a:p>
          <a:p>
            <a:endParaRPr lang="en-GB" dirty="0"/>
          </a:p>
          <a:p>
            <a:r>
              <a:rPr lang="en-GB" dirty="0"/>
              <a:t>The national curriculum for mathematics aims to ensure that all pupils: </a:t>
            </a:r>
          </a:p>
          <a:p>
            <a:r>
              <a:rPr lang="en-GB" dirty="0"/>
              <a:t>• become </a:t>
            </a:r>
            <a:r>
              <a:rPr lang="en-GB" dirty="0">
                <a:solidFill>
                  <a:srgbClr val="FF0000"/>
                </a:solidFill>
              </a:rPr>
              <a:t>fluent</a:t>
            </a:r>
            <a:r>
              <a:rPr lang="en-GB" dirty="0"/>
              <a:t> in the fundamentals of mathematics, including through varied and frequent </a:t>
            </a:r>
            <a:r>
              <a:rPr lang="en-GB" dirty="0">
                <a:solidFill>
                  <a:srgbClr val="00B050"/>
                </a:solidFill>
              </a:rPr>
              <a:t>practice</a:t>
            </a:r>
            <a:r>
              <a:rPr lang="en-GB" dirty="0"/>
              <a:t> with increasingly complex problems over time, so that pupils develop conceptual understanding and the ability to recall and apply knowledge rapidly and accurately. </a:t>
            </a:r>
          </a:p>
          <a:p>
            <a:r>
              <a:rPr lang="en-GB" dirty="0"/>
              <a:t>• </a:t>
            </a:r>
            <a:r>
              <a:rPr lang="en-GB" dirty="0">
                <a:solidFill>
                  <a:srgbClr val="FF0000"/>
                </a:solidFill>
              </a:rPr>
              <a:t>reason</a:t>
            </a:r>
            <a:r>
              <a:rPr lang="en-GB" dirty="0"/>
              <a:t> mathematically by following a line of enquiry, conjecturing relationships and generalisations, and developing an argument, </a:t>
            </a:r>
            <a:r>
              <a:rPr lang="en-GB" dirty="0">
                <a:solidFill>
                  <a:srgbClr val="00B050"/>
                </a:solidFill>
              </a:rPr>
              <a:t>justification</a:t>
            </a:r>
            <a:r>
              <a:rPr lang="en-GB" dirty="0"/>
              <a:t> or proof using mathematical language.</a:t>
            </a:r>
          </a:p>
          <a:p>
            <a:r>
              <a:rPr lang="en-GB" dirty="0"/>
              <a:t>• can </a:t>
            </a:r>
            <a:r>
              <a:rPr lang="en-GB" dirty="0">
                <a:solidFill>
                  <a:srgbClr val="FF0000"/>
                </a:solidFill>
              </a:rPr>
              <a:t>solve problems </a:t>
            </a:r>
            <a:r>
              <a:rPr lang="en-GB" dirty="0"/>
              <a:t>by </a:t>
            </a:r>
            <a:r>
              <a:rPr lang="en-GB" dirty="0">
                <a:solidFill>
                  <a:srgbClr val="00B050"/>
                </a:solidFill>
              </a:rPr>
              <a:t>applying</a:t>
            </a:r>
            <a:r>
              <a:rPr lang="en-GB" dirty="0"/>
              <a:t> their mathematics to a variety of routine and non-routine problems with increasing sophistication, including breaking down problems into a series of simpler steps and persevering in seeking solutions.</a:t>
            </a:r>
          </a:p>
        </p:txBody>
      </p:sp>
    </p:spTree>
    <p:extLst>
      <p:ext uri="{BB962C8B-B14F-4D97-AF65-F5344CB8AC3E}">
        <p14:creationId xmlns:p14="http://schemas.microsoft.com/office/powerpoint/2010/main" val="240303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Part whole model: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0B676-CCAE-462E-9EC6-140EDB51C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270" y="1714355"/>
            <a:ext cx="7717459" cy="42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Part whole model: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ABA1D2-5F93-4757-B82D-AB9C88E14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9189" y="1771433"/>
            <a:ext cx="6018474" cy="173468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225974-D605-4437-81EE-38BF45D2F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19" y="3767135"/>
            <a:ext cx="6191081" cy="1801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8E7F98-E5B9-47A2-B893-1DD04FA1E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663" y="2314902"/>
            <a:ext cx="5156646" cy="27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10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2801030-650C-425A-B1AA-188125EC0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0907" y="1825625"/>
            <a:ext cx="7890186" cy="4351338"/>
          </a:xfr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Part whole model: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5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Resources: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2050" name="Picture 2" descr="Digital tools | Maths tools for teachers | White Rose Education">
            <a:extLst>
              <a:ext uri="{FF2B5EF4-FFF2-40B4-BE49-F238E27FC236}">
                <a16:creationId xmlns:a16="http://schemas.microsoft.com/office/drawing/2014/main" id="{4AD3446E-2FBE-4CF7-A16E-EEE1911BE6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" y="1690688"/>
            <a:ext cx="3698182" cy="23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457706-9060-49C8-80E7-AFC060CFF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457" y="1582509"/>
            <a:ext cx="6027581" cy="2511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3A36D3-C455-4BA2-B13A-2620CCB5D722}"/>
              </a:ext>
            </a:extLst>
          </p:cNvPr>
          <p:cNvSpPr txBox="1"/>
          <p:nvPr/>
        </p:nvSpPr>
        <p:spPr>
          <a:xfrm>
            <a:off x="195534" y="4251980"/>
            <a:ext cx="3822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minute maths app- White Rose</a:t>
            </a:r>
          </a:p>
          <a:p>
            <a:r>
              <a:rPr lang="en-GB" dirty="0"/>
              <a:t>Home learning- White Rose videos</a:t>
            </a:r>
          </a:p>
          <a:p>
            <a:r>
              <a:rPr lang="en-GB" dirty="0"/>
              <a:t>Times Tables Rockstars</a:t>
            </a:r>
          </a:p>
          <a:p>
            <a:r>
              <a:rPr lang="en-GB" dirty="0"/>
              <a:t>Michael- White Rose maths</a:t>
            </a: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CCA2A-E49D-4673-BA9F-172EACE69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7459" y="4193218"/>
            <a:ext cx="3300892" cy="13689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24F32E-918C-414C-B446-4110FBD6C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577" y="4251980"/>
            <a:ext cx="4814855" cy="14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58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Top tips: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D860BC-AD98-461B-B692-AEDEEAF8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Practise written methods to solve problems</a:t>
            </a:r>
          </a:p>
          <a:p>
            <a:r>
              <a:rPr lang="en-GB" dirty="0"/>
              <a:t>Underline key words in questions</a:t>
            </a:r>
          </a:p>
          <a:p>
            <a:r>
              <a:rPr lang="en-GB" dirty="0"/>
              <a:t>Use of a ruler as a number line</a:t>
            </a:r>
          </a:p>
          <a:p>
            <a:r>
              <a:rPr lang="en-GB" dirty="0"/>
              <a:t>Pairs to 10/20.</a:t>
            </a:r>
          </a:p>
          <a:p>
            <a:r>
              <a:rPr lang="en-GB" dirty="0"/>
              <a:t>Fluency is key – Number facts</a:t>
            </a:r>
          </a:p>
          <a:p>
            <a:r>
              <a:rPr lang="en-GB" dirty="0"/>
              <a:t>Multiplication- 2s/5s/10s/3s/4s(from 2s) and 6s (from 3s)</a:t>
            </a:r>
          </a:p>
          <a:p>
            <a:r>
              <a:rPr lang="en-GB" dirty="0"/>
              <a:t> Including subtraction facts as well. </a:t>
            </a:r>
          </a:p>
          <a:p>
            <a:r>
              <a:rPr lang="en-GB" dirty="0"/>
              <a:t> Doubles/near doubles and halves – Skip counting – Timetables </a:t>
            </a:r>
          </a:p>
          <a:p>
            <a:r>
              <a:rPr lang="en-GB" dirty="0"/>
              <a:t>Practise, practise, practise! </a:t>
            </a:r>
          </a:p>
          <a:p>
            <a:r>
              <a:rPr lang="en-GB" dirty="0"/>
              <a:t> Other activities can include: – Practise writing number formation – Match words to numbers </a:t>
            </a:r>
          </a:p>
          <a:p>
            <a:r>
              <a:rPr lang="en-GB" dirty="0"/>
              <a:t> Think and talk like a mathematician </a:t>
            </a:r>
            <a:r>
              <a:rPr lang="en-GB" dirty="0">
                <a:solidFill>
                  <a:srgbClr val="FF0000"/>
                </a:solidFill>
              </a:rPr>
              <a:t>example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10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Useful maths resources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853D2F-F66D-4330-AD77-F448A5FF0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38" y="1815216"/>
            <a:ext cx="6744474" cy="3207907"/>
          </a:xfrm>
          <a:prstGeom prst="rect">
            <a:avLst/>
          </a:prstGeom>
        </p:spPr>
      </p:pic>
      <p:pic>
        <p:nvPicPr>
          <p:cNvPr id="1026" name="Picture 2" descr="Numicon Shapes 1-10 | Learning Space ...">
            <a:extLst>
              <a:ext uri="{FF2B5EF4-FFF2-40B4-BE49-F238E27FC236}">
                <a16:creationId xmlns:a16="http://schemas.microsoft.com/office/drawing/2014/main" id="{12D63FC7-38AD-4217-8A90-9DAF8FF32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09" y="1746739"/>
            <a:ext cx="2463678" cy="24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pirational Classrooms 3125202 PV ...">
            <a:extLst>
              <a:ext uri="{FF2B5EF4-FFF2-40B4-BE49-F238E27FC236}">
                <a16:creationId xmlns:a16="http://schemas.microsoft.com/office/drawing/2014/main" id="{9383E80B-38ED-43AB-B6F3-793179A94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09" y="4413373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1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Useful maths resources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16CFB1-76AF-4C6F-B6DD-1F748305E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00" y="1834038"/>
            <a:ext cx="7653321" cy="37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8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Firm foundations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A9D13-056C-4EDE-A4A0-E562F1FA21C5}"/>
              </a:ext>
            </a:extLst>
          </p:cNvPr>
          <p:cNvSpPr txBox="1"/>
          <p:nvPr/>
        </p:nvSpPr>
        <p:spPr>
          <a:xfrm>
            <a:off x="676656" y="1984248"/>
            <a:ext cx="1067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366FF"/>
              </a:solidFill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04AE1-02FA-474D-A363-E8AA1F236BEE}"/>
              </a:ext>
            </a:extLst>
          </p:cNvPr>
          <p:cNvSpPr txBox="1"/>
          <p:nvPr/>
        </p:nvSpPr>
        <p:spPr>
          <a:xfrm>
            <a:off x="319800" y="1847623"/>
            <a:ext cx="1128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F9A85-93DA-4586-9CDE-AD0E8CD33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47623"/>
            <a:ext cx="4518228" cy="38345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FF1F57-D0D5-44B4-B266-3B946989A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297" y="1915069"/>
            <a:ext cx="3330229" cy="3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8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What does it look like?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139DF-4139-441D-8749-F4AD912A0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0" y="1795675"/>
            <a:ext cx="7469117" cy="43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3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What does it look like?</a:t>
            </a:r>
            <a:endParaRPr lang="en-GB" sz="6000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31696F-E50B-4CA7-AC86-9AD972017968}"/>
              </a:ext>
            </a:extLst>
          </p:cNvPr>
          <p:cNvSpPr txBox="1"/>
          <p:nvPr/>
        </p:nvSpPr>
        <p:spPr>
          <a:xfrm>
            <a:off x="524256" y="2037081"/>
            <a:ext cx="11314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AABE2E-FD7B-49F3-A165-C4B4C653B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006" y="1582509"/>
            <a:ext cx="6395841" cy="46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5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Pairs of numbers: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62FDB-98DC-4FD8-862E-C0421CA35633}"/>
              </a:ext>
            </a:extLst>
          </p:cNvPr>
          <p:cNvSpPr txBox="1"/>
          <p:nvPr/>
        </p:nvSpPr>
        <p:spPr>
          <a:xfrm>
            <a:off x="658368" y="1905554"/>
            <a:ext cx="104058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effectLst/>
              </a:rPr>
              <a:t>In Years 1 children are solid with learning pairs that total 10 and 20.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>
                <a:effectLst/>
              </a:rPr>
              <a:t>This helps children in Year 2 and beyond make connect</a:t>
            </a:r>
            <a:r>
              <a:rPr lang="en-US" sz="2200" dirty="0"/>
              <a:t>ions </a:t>
            </a:r>
            <a:r>
              <a:rPr lang="en-US" sz="2200" dirty="0" err="1"/>
              <a:t>e.g</a:t>
            </a: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2200" dirty="0"/>
              <a:t>If I know 4 and 6 makes 10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40 and 60 makes 100.</a:t>
            </a:r>
          </a:p>
          <a:p>
            <a:pPr>
              <a:lnSpc>
                <a:spcPct val="100000"/>
              </a:lnSpc>
            </a:pPr>
            <a:endParaRPr lang="en-US" sz="2200" dirty="0">
              <a:effectLst/>
            </a:endParaRPr>
          </a:p>
          <a:p>
            <a:pPr>
              <a:lnSpc>
                <a:spcPct val="100000"/>
              </a:lnSpc>
            </a:pPr>
            <a:endParaRPr lang="en-US" sz="2200" dirty="0">
              <a:effectLst/>
            </a:endParaRPr>
          </a:p>
        </p:txBody>
      </p:sp>
      <p:pic>
        <p:nvPicPr>
          <p:cNvPr id="5122" name="Picture 2" descr="Pairs of Numbers that Add to 10">
            <a:extLst>
              <a:ext uri="{FF2B5EF4-FFF2-40B4-BE49-F238E27FC236}">
                <a16:creationId xmlns:a16="http://schemas.microsoft.com/office/drawing/2014/main" id="{7A0DA00E-40E2-4B26-AB57-6E050C1A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40" y="2628899"/>
            <a:ext cx="3830934" cy="21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umber Bonds to 20 - Maths with Mum">
            <a:extLst>
              <a:ext uri="{FF2B5EF4-FFF2-40B4-BE49-F238E27FC236}">
                <a16:creationId xmlns:a16="http://schemas.microsoft.com/office/drawing/2014/main" id="{D840B7D7-27A7-44E9-B486-157349FB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42" y="3120653"/>
            <a:ext cx="4189611" cy="286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6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Partitioning: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0D3733E-1429-4B20-B15B-A5471A782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4178" y="2258471"/>
            <a:ext cx="4352925" cy="3264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DF757C-3BC6-4648-96ED-8019D8B12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3029" y="2258471"/>
            <a:ext cx="4352925" cy="3264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00F875-0779-48AB-AEBE-3211DB367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1577" y="2258470"/>
            <a:ext cx="4352925" cy="3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7177</TotalTime>
  <Words>1309</Words>
  <Application>Microsoft Office PowerPoint</Application>
  <PresentationFormat>Widescreen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Bradley Hand ITC</vt:lpstr>
      <vt:lpstr>Calibri</vt:lpstr>
      <vt:lpstr>Calibri Light</vt:lpstr>
      <vt:lpstr>Office Theme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Taralee Kennedy</dc:creator>
  <cp:lastModifiedBy>Miss H Buckley</cp:lastModifiedBy>
  <cp:revision>132</cp:revision>
  <dcterms:created xsi:type="dcterms:W3CDTF">2022-07-31T19:42:06Z</dcterms:created>
  <dcterms:modified xsi:type="dcterms:W3CDTF">2025-01-26T21:26:52Z</dcterms:modified>
</cp:coreProperties>
</file>