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7" r:id="rId2"/>
    <p:sldId id="313" r:id="rId3"/>
    <p:sldId id="308" r:id="rId4"/>
    <p:sldId id="307" r:id="rId5"/>
    <p:sldId id="309" r:id="rId6"/>
    <p:sldId id="311" r:id="rId7"/>
    <p:sldId id="312" r:id="rId8"/>
    <p:sldId id="285" r:id="rId9"/>
    <p:sldId id="287" r:id="rId10"/>
    <p:sldId id="286" r:id="rId11"/>
    <p:sldId id="304" r:id="rId12"/>
    <p:sldId id="306" r:id="rId13"/>
    <p:sldId id="289" r:id="rId14"/>
    <p:sldId id="288" r:id="rId15"/>
    <p:sldId id="305" r:id="rId16"/>
    <p:sldId id="291" r:id="rId17"/>
    <p:sldId id="290" r:id="rId18"/>
    <p:sldId id="292" r:id="rId19"/>
    <p:sldId id="314" r:id="rId20"/>
    <p:sldId id="315" r:id="rId21"/>
    <p:sldId id="316" r:id="rId22"/>
    <p:sldId id="318" r:id="rId23"/>
    <p:sldId id="320" r:id="rId24"/>
    <p:sldId id="319" r:id="rId25"/>
    <p:sldId id="3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A0E"/>
    <a:srgbClr val="0B610D"/>
    <a:srgbClr val="2D4C08"/>
    <a:srgbClr val="3E6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3526" autoAdjust="0"/>
  </p:normalViewPr>
  <p:slideViewPr>
    <p:cSldViewPr snapToGrid="0">
      <p:cViewPr varScale="1">
        <p:scale>
          <a:sx n="84" d="100"/>
          <a:sy n="84" d="100"/>
        </p:scale>
        <p:origin x="21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3AFD9-E79F-497B-9CB6-4CB2226CBBE1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31BA2-82EA-4C99-9EE7-D36E67ED0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5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38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851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76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96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84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911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4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646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Welcome,</a:t>
            </a:r>
            <a:r>
              <a:rPr lang="en-US" b="0" i="0" baseline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the purpose of us coming together today is two fold, on one hand </a:t>
            </a:r>
            <a:r>
              <a:rPr lang="en-GB" b="0" i="0" baseline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is the first of many occasions where we will begin to develop our relationship with each other – others much less formal and thankfully for you, if it’s on the gate in the morning, more briefly ! But crucially, it is a springboard for us to begin to build a partnership and a joined-up approach to your child’s education. And secondly, it is to give you a flavour of St Nicholas, our approach and what you can expect from us, and what we expect from you – so pretty much we are back to the relationship part!</a:t>
            </a:r>
          </a:p>
          <a:p>
            <a:endParaRPr lang="en-GB" b="0" i="0" baseline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baseline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 thought really hard about what you can expect but the best way to articulate what we stand for is quite simply and succinctly put in : APTB/APTG – This truly captures the essence of what you can expect from </a:t>
            </a:r>
            <a:r>
              <a:rPr lang="en-US" b="0" i="0" baseline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StNicks</a:t>
            </a:r>
            <a:r>
              <a:rPr lang="en-US" b="0" i="0" baseline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and is the absolute foundation on which we will ensure the best outcomes for your children.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8BB30-D25C-40CA-BA0F-A2E9D73509C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94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86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20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203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22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363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87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41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07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66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21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875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9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8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89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5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03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8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5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3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1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95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6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89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17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8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B9295-8748-4D5B-A517-DE2831DD111D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8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445AF9E-2C42-4FB4-93CF-15209B9DD50F}"/>
              </a:ext>
            </a:extLst>
          </p:cNvPr>
          <p:cNvSpPr/>
          <p:nvPr/>
        </p:nvSpPr>
        <p:spPr>
          <a:xfrm>
            <a:off x="1717128" y="3767437"/>
            <a:ext cx="4581144" cy="1217384"/>
          </a:xfrm>
          <a:prstGeom prst="wedgeRoundRectCallout">
            <a:avLst>
              <a:gd name="adj1" fmla="val -58670"/>
              <a:gd name="adj2" fmla="val 114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5A7C7F5-FBDF-4B8D-B7B0-A94108E23104}"/>
              </a:ext>
            </a:extLst>
          </p:cNvPr>
          <p:cNvSpPr/>
          <p:nvPr/>
        </p:nvSpPr>
        <p:spPr>
          <a:xfrm>
            <a:off x="749809" y="1815216"/>
            <a:ext cx="4581144" cy="1217384"/>
          </a:xfrm>
          <a:prstGeom prst="wedgeRoundRectCallout">
            <a:avLst>
              <a:gd name="adj1" fmla="val 60891"/>
              <a:gd name="adj2" fmla="val 765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b="1" dirty="0">
                <a:solidFill>
                  <a:srgbClr val="FFFF00"/>
                </a:solidFill>
              </a:rPr>
              <a:t>Maths Workshop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3965DE-E7A6-4E3D-B4D4-E34D2D4954BC}"/>
              </a:ext>
            </a:extLst>
          </p:cNvPr>
          <p:cNvSpPr txBox="1">
            <a:spLocks/>
          </p:cNvSpPr>
          <p:nvPr/>
        </p:nvSpPr>
        <p:spPr>
          <a:xfrm>
            <a:off x="447354" y="1895413"/>
            <a:ext cx="4883598" cy="1716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are your memories of maths at school?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A9AAD-B793-48BF-80E7-0CFA359E0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591" y="1815216"/>
            <a:ext cx="2674852" cy="385605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0AB950-4F1E-4891-9FB3-69E85BAA870A}"/>
              </a:ext>
            </a:extLst>
          </p:cNvPr>
          <p:cNvSpPr txBox="1">
            <a:spLocks/>
          </p:cNvSpPr>
          <p:nvPr/>
        </p:nvSpPr>
        <p:spPr>
          <a:xfrm>
            <a:off x="1514154" y="4126588"/>
            <a:ext cx="4883598" cy="1716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do you feel about maths?</a:t>
            </a:r>
          </a:p>
        </p:txBody>
      </p:sp>
    </p:spTree>
    <p:extLst>
      <p:ext uri="{BB962C8B-B14F-4D97-AF65-F5344CB8AC3E}">
        <p14:creationId xmlns:p14="http://schemas.microsoft.com/office/powerpoint/2010/main" val="39183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Subitising: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BCD02F-4E60-4788-A316-B8223721EC44}"/>
              </a:ext>
            </a:extLst>
          </p:cNvPr>
          <p:cNvSpPr txBox="1"/>
          <p:nvPr/>
        </p:nvSpPr>
        <p:spPr>
          <a:xfrm>
            <a:off x="768096" y="1920240"/>
            <a:ext cx="103235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It is the ability to quickly recognise how many objects are in a group without actually counting.  </a:t>
            </a:r>
          </a:p>
          <a:p>
            <a:r>
              <a:rPr lang="en-GB" sz="2400" dirty="0"/>
              <a:t>Reinforces principles of counting and beyond.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1400F-D1ED-4540-BAFF-1A9CCA3E5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" y="3196931"/>
            <a:ext cx="4511431" cy="2827265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818EED57-4284-49F9-B087-63BBC36F72C9}"/>
              </a:ext>
            </a:extLst>
          </p:cNvPr>
          <p:cNvSpPr/>
          <p:nvPr/>
        </p:nvSpPr>
        <p:spPr>
          <a:xfrm>
            <a:off x="5929884" y="3196931"/>
            <a:ext cx="3811764" cy="2261105"/>
          </a:xfrm>
          <a:prstGeom prst="wedgeEllipseCallout">
            <a:avLst>
              <a:gd name="adj1" fmla="val 65528"/>
              <a:gd name="adj2" fmla="val 65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F3AF43-EEC4-447D-965F-A831C8D13A4F}"/>
              </a:ext>
            </a:extLst>
          </p:cNvPr>
          <p:cNvSpPr txBox="1"/>
          <p:nvPr/>
        </p:nvSpPr>
        <p:spPr>
          <a:xfrm>
            <a:off x="6272142" y="3779566"/>
            <a:ext cx="312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numbers are represented here?  </a:t>
            </a:r>
          </a:p>
        </p:txBody>
      </p:sp>
    </p:spTree>
    <p:extLst>
      <p:ext uri="{BB962C8B-B14F-4D97-AF65-F5344CB8AC3E}">
        <p14:creationId xmlns:p14="http://schemas.microsoft.com/office/powerpoint/2010/main" val="350601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FF00"/>
                </a:solidFill>
              </a:rPr>
              <a:t>Subitising: </a:t>
            </a:r>
          </a:p>
          <a:p>
            <a:endParaRPr lang="en-GB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206B661-085D-462F-93B0-9AC632472DAB}"/>
              </a:ext>
            </a:extLst>
          </p:cNvPr>
          <p:cNvSpPr txBox="1"/>
          <p:nvPr/>
        </p:nvSpPr>
        <p:spPr>
          <a:xfrm>
            <a:off x="1435608" y="1558997"/>
            <a:ext cx="97749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9D031D9A-6E02-42DD-8453-64953CD0CE55}"/>
              </a:ext>
            </a:extLst>
          </p:cNvPr>
          <p:cNvSpPr/>
          <p:nvPr/>
        </p:nvSpPr>
        <p:spPr>
          <a:xfrm>
            <a:off x="981456" y="1648452"/>
            <a:ext cx="3811764" cy="2261105"/>
          </a:xfrm>
          <a:prstGeom prst="wedgeEllipseCallout">
            <a:avLst>
              <a:gd name="adj1" fmla="val 65528"/>
              <a:gd name="adj2" fmla="val 65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6073C3-A0FB-4E3E-A5CC-2AB7CD501A32}"/>
              </a:ext>
            </a:extLst>
          </p:cNvPr>
          <p:cNvSpPr txBox="1"/>
          <p:nvPr/>
        </p:nvSpPr>
        <p:spPr>
          <a:xfrm>
            <a:off x="1292352" y="2258058"/>
            <a:ext cx="312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numbers are represented here?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8C6A3-7569-436A-8FEC-B9653A394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032" y="2143509"/>
            <a:ext cx="5957664" cy="37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1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How did you see the number?</a:t>
            </a:r>
          </a:p>
          <a:p>
            <a:endParaRPr lang="en-GB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3B2EC1-1679-4893-8213-5A0526C82311}"/>
              </a:ext>
            </a:extLst>
          </p:cNvPr>
          <p:cNvSpPr/>
          <p:nvPr/>
        </p:nvSpPr>
        <p:spPr>
          <a:xfrm>
            <a:off x="457198" y="1670520"/>
            <a:ext cx="11210545" cy="302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7953B-1CA0-4637-B894-62A68D186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80" y="1814776"/>
            <a:ext cx="4016088" cy="4054191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D2B6945E-422A-49DF-AE4B-1CF39302BF43}"/>
              </a:ext>
            </a:extLst>
          </p:cNvPr>
          <p:cNvSpPr/>
          <p:nvPr/>
        </p:nvSpPr>
        <p:spPr>
          <a:xfrm>
            <a:off x="6475823" y="1946777"/>
            <a:ext cx="3811764" cy="2261105"/>
          </a:xfrm>
          <a:prstGeom prst="wedgeEllipseCallout">
            <a:avLst>
              <a:gd name="adj1" fmla="val -56815"/>
              <a:gd name="adj2" fmla="val 78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35F81D-0C64-42B3-AB91-21D63CD910D1}"/>
              </a:ext>
            </a:extLst>
          </p:cNvPr>
          <p:cNvSpPr txBox="1"/>
          <p:nvPr/>
        </p:nvSpPr>
        <p:spPr>
          <a:xfrm>
            <a:off x="6742176" y="2547146"/>
            <a:ext cx="312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numbers can you see hidden?</a:t>
            </a:r>
          </a:p>
        </p:txBody>
      </p:sp>
    </p:spTree>
    <p:extLst>
      <p:ext uri="{BB962C8B-B14F-4D97-AF65-F5344CB8AC3E}">
        <p14:creationId xmlns:p14="http://schemas.microsoft.com/office/powerpoint/2010/main" val="42578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Number patterns:</a:t>
            </a:r>
            <a:endParaRPr lang="en-GB" sz="44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6CDC45-FFCF-410B-B2CF-B4A86BDB3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6561" y="1883079"/>
            <a:ext cx="8237934" cy="251481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540584-A7AC-421F-9C4A-8CA88FAB9E77}"/>
              </a:ext>
            </a:extLst>
          </p:cNvPr>
          <p:cNvSpPr txBox="1"/>
          <p:nvPr/>
        </p:nvSpPr>
        <p:spPr>
          <a:xfrm>
            <a:off x="594360" y="4590288"/>
            <a:ext cx="10945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more ways to recognise 6. By asking the children to investigate images and talk about what they can see helps children develop their understanding of different numbers. 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FBE5F0C-5863-4788-93FB-5D30D02BC323}"/>
              </a:ext>
            </a:extLst>
          </p:cNvPr>
          <p:cNvSpPr/>
          <p:nvPr/>
        </p:nvSpPr>
        <p:spPr>
          <a:xfrm>
            <a:off x="8724495" y="1974272"/>
            <a:ext cx="2768761" cy="1867018"/>
          </a:xfrm>
          <a:prstGeom prst="wedgeEllipseCallout">
            <a:avLst>
              <a:gd name="adj1" fmla="val -43621"/>
              <a:gd name="adj2" fmla="val 61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2CEB27-49A1-4C08-85F0-171E505FB606}"/>
              </a:ext>
            </a:extLst>
          </p:cNvPr>
          <p:cNvSpPr txBox="1"/>
          <p:nvPr/>
        </p:nvSpPr>
        <p:spPr>
          <a:xfrm>
            <a:off x="9117716" y="2200332"/>
            <a:ext cx="19823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 know 1 and 3 makes 4.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2 more than 4 is 6.</a:t>
            </a:r>
          </a:p>
        </p:txBody>
      </p:sp>
    </p:spTree>
    <p:extLst>
      <p:ext uri="{BB962C8B-B14F-4D97-AF65-F5344CB8AC3E}">
        <p14:creationId xmlns:p14="http://schemas.microsoft.com/office/powerpoint/2010/main" val="262455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Number patterns: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1DAB56-B882-410C-BE21-3E6903691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52000" y="1749405"/>
            <a:ext cx="6391495" cy="3045324"/>
          </a:xfr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70434B4-A218-4BF2-BBFE-AD2E5772236D}"/>
              </a:ext>
            </a:extLst>
          </p:cNvPr>
          <p:cNvSpPr/>
          <p:nvPr/>
        </p:nvSpPr>
        <p:spPr>
          <a:xfrm>
            <a:off x="8797647" y="3919937"/>
            <a:ext cx="2768761" cy="1867018"/>
          </a:xfrm>
          <a:prstGeom prst="wedgeEllipseCallout">
            <a:avLst>
              <a:gd name="adj1" fmla="val -43621"/>
              <a:gd name="adj2" fmla="val 61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985165-DD32-4B33-873C-49E3B91E8EF6}"/>
              </a:ext>
            </a:extLst>
          </p:cNvPr>
          <p:cNvSpPr txBox="1"/>
          <p:nvPr/>
        </p:nvSpPr>
        <p:spPr>
          <a:xfrm>
            <a:off x="9190867" y="4286897"/>
            <a:ext cx="1982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What numbers can you see hidden?</a:t>
            </a:r>
          </a:p>
        </p:txBody>
      </p:sp>
    </p:spTree>
    <p:extLst>
      <p:ext uri="{BB962C8B-B14F-4D97-AF65-F5344CB8AC3E}">
        <p14:creationId xmlns:p14="http://schemas.microsoft.com/office/powerpoint/2010/main" val="263315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10058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Number patterns:</a:t>
            </a:r>
          </a:p>
          <a:p>
            <a:endParaRPr lang="en-GB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915B9E-8425-4FDC-8A04-6B89580E3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641" y="1695380"/>
            <a:ext cx="4740717" cy="3467240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848CCA85-B422-4A3F-866A-B52FB2CF1FD9}"/>
              </a:ext>
            </a:extLst>
          </p:cNvPr>
          <p:cNvSpPr/>
          <p:nvPr/>
        </p:nvSpPr>
        <p:spPr>
          <a:xfrm>
            <a:off x="8797647" y="3919937"/>
            <a:ext cx="2768761" cy="1867018"/>
          </a:xfrm>
          <a:prstGeom prst="wedgeEllipseCallout">
            <a:avLst>
              <a:gd name="adj1" fmla="val -43621"/>
              <a:gd name="adj2" fmla="val 61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852F28-9BEB-4231-966F-0D34D857139E}"/>
              </a:ext>
            </a:extLst>
          </p:cNvPr>
          <p:cNvSpPr txBox="1"/>
          <p:nvPr/>
        </p:nvSpPr>
        <p:spPr>
          <a:xfrm>
            <a:off x="9190867" y="4286897"/>
            <a:ext cx="1982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What numbers can you see hidden?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04C02-03DA-4671-A157-02593CD23B28}"/>
              </a:ext>
            </a:extLst>
          </p:cNvPr>
          <p:cNvSpPr txBox="1"/>
          <p:nvPr/>
        </p:nvSpPr>
        <p:spPr>
          <a:xfrm>
            <a:off x="319800" y="5568696"/>
            <a:ext cx="7845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Also developing positional language: next to, underneath, above, at the side.</a:t>
            </a:r>
          </a:p>
        </p:txBody>
      </p:sp>
    </p:spTree>
    <p:extLst>
      <p:ext uri="{BB962C8B-B14F-4D97-AF65-F5344CB8AC3E}">
        <p14:creationId xmlns:p14="http://schemas.microsoft.com/office/powerpoint/2010/main" val="3357834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Number patterns:</a:t>
            </a:r>
          </a:p>
          <a:p>
            <a:endParaRPr lang="en-GB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52EED3-D08F-41F4-BF8D-AF3F211B31D7}"/>
              </a:ext>
            </a:extLst>
          </p:cNvPr>
          <p:cNvSpPr txBox="1">
            <a:spLocks/>
          </p:cNvSpPr>
          <p:nvPr/>
        </p:nvSpPr>
        <p:spPr>
          <a:xfrm>
            <a:off x="686125" y="1761792"/>
            <a:ext cx="1128135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96474-171D-4C38-B0A4-98A9A0A02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277" y="2096721"/>
            <a:ext cx="8161404" cy="41298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84008F-9C2E-4D65-94E9-F113D356F244}"/>
              </a:ext>
            </a:extLst>
          </p:cNvPr>
          <p:cNvSpPr txBox="1"/>
          <p:nvPr/>
        </p:nvSpPr>
        <p:spPr>
          <a:xfrm>
            <a:off x="456960" y="1610118"/>
            <a:ext cx="784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Not just dots….</a:t>
            </a:r>
          </a:p>
        </p:txBody>
      </p:sp>
    </p:spTree>
    <p:extLst>
      <p:ext uri="{BB962C8B-B14F-4D97-AF65-F5344CB8AC3E}">
        <p14:creationId xmlns:p14="http://schemas.microsoft.com/office/powerpoint/2010/main" val="138376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3070119-EC63-4691-B1EA-B13E99C70E1C}"/>
              </a:ext>
            </a:extLst>
          </p:cNvPr>
          <p:cNvSpPr/>
          <p:nvPr/>
        </p:nvSpPr>
        <p:spPr>
          <a:xfrm>
            <a:off x="188119" y="213563"/>
            <a:ext cx="11710656" cy="1217384"/>
          </a:xfrm>
          <a:prstGeom prst="roundRect">
            <a:avLst/>
          </a:prstGeom>
          <a:solidFill>
            <a:srgbClr val="00602B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425CDA-0602-42E5-8232-5E4FE65A45D5}"/>
              </a:ext>
            </a:extLst>
          </p:cNvPr>
          <p:cNvGrpSpPr/>
          <p:nvPr/>
        </p:nvGrpSpPr>
        <p:grpSpPr>
          <a:xfrm>
            <a:off x="0" y="6251470"/>
            <a:ext cx="12710031" cy="470387"/>
            <a:chOff x="-693473" y="6438507"/>
            <a:chExt cx="13473844" cy="4703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B7BB36-8B90-4280-9BE2-0F99FCA5B1D2}"/>
                </a:ext>
              </a:extLst>
            </p:cNvPr>
            <p:cNvSpPr txBox="1"/>
            <p:nvPr/>
          </p:nvSpPr>
          <p:spPr>
            <a:xfrm>
              <a:off x="-693473" y="6447229"/>
              <a:ext cx="13473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602B"/>
                  </a:solidFill>
                </a:rPr>
                <a:t> </a:t>
              </a:r>
              <a:r>
                <a:rPr lang="en-US" sz="1600" b="1" dirty="0">
                  <a:solidFill>
                    <a:srgbClr val="00602B"/>
                  </a:solidFill>
                </a:rPr>
                <a:t>St Nicholas-at-Wade CE Primary                                                                                                                                       A Place to Belong, A Place to Grow</a:t>
              </a:r>
              <a:endParaRPr lang="en-GB" sz="1600" b="1" dirty="0">
                <a:solidFill>
                  <a:srgbClr val="00602B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0C8C6C-CEE6-4E42-8566-1CF76E160C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2092" y="6438507"/>
              <a:ext cx="12535292" cy="17445"/>
            </a:xfrm>
            <a:prstGeom prst="line">
              <a:avLst/>
            </a:prstGeom>
            <a:ln w="19050">
              <a:solidFill>
                <a:srgbClr val="5B9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94491" y="349368"/>
            <a:ext cx="10186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Subitising in the environment:</a:t>
            </a:r>
          </a:p>
          <a:p>
            <a:endParaRPr lang="en-GB" sz="4800" b="1" dirty="0">
              <a:solidFill>
                <a:srgbClr val="FFFF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6376" y="6721857"/>
            <a:ext cx="5272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764" y="278986"/>
            <a:ext cx="1057629" cy="1086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0AEF42-7866-4853-A2EA-D99145352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429" y="1616308"/>
            <a:ext cx="6529142" cy="37205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D12172D-9DE5-42FC-AA03-15686F3B8928}"/>
              </a:ext>
            </a:extLst>
          </p:cNvPr>
          <p:cNvSpPr txBox="1"/>
          <p:nvPr/>
        </p:nvSpPr>
        <p:spPr>
          <a:xfrm>
            <a:off x="566688" y="5570298"/>
            <a:ext cx="784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times can you see 7 objects?</a:t>
            </a:r>
          </a:p>
        </p:txBody>
      </p:sp>
    </p:spTree>
    <p:extLst>
      <p:ext uri="{BB962C8B-B14F-4D97-AF65-F5344CB8AC3E}">
        <p14:creationId xmlns:p14="http://schemas.microsoft.com/office/powerpoint/2010/main" val="364790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Subitising in class/home?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D477D8-362B-4DBE-B620-BD778F646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Number pairs</a:t>
            </a:r>
          </a:p>
          <a:p>
            <a:pPr marL="0" indent="0">
              <a:buNone/>
            </a:pPr>
            <a:r>
              <a:rPr lang="en-GB" dirty="0"/>
              <a:t>Quick flashcards</a:t>
            </a:r>
          </a:p>
          <a:p>
            <a:pPr marL="0" indent="0">
              <a:buNone/>
            </a:pPr>
            <a:r>
              <a:rPr lang="en-GB" dirty="0"/>
              <a:t>Bingo</a:t>
            </a:r>
          </a:p>
          <a:p>
            <a:pPr marL="0" indent="0">
              <a:buNone/>
            </a:pPr>
            <a:r>
              <a:rPr lang="en-GB" dirty="0"/>
              <a:t>Number treasure hunt</a:t>
            </a:r>
          </a:p>
          <a:p>
            <a:pPr marL="0" indent="0">
              <a:buNone/>
            </a:pPr>
            <a:r>
              <a:rPr lang="en-GB" dirty="0"/>
              <a:t>Find a number the same as mine, more than, less than mine</a:t>
            </a:r>
          </a:p>
          <a:p>
            <a:pPr marL="0" indent="0">
              <a:buNone/>
            </a:pPr>
            <a:r>
              <a:rPr lang="en-GB" dirty="0"/>
              <a:t>Dice game and spinners</a:t>
            </a:r>
          </a:p>
          <a:p>
            <a:pPr marL="0" indent="0">
              <a:buNone/>
            </a:pPr>
            <a:r>
              <a:rPr lang="en-GB" dirty="0"/>
              <a:t>Domino games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B1A1AC-50A7-4594-B321-E900C2A98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644" y="1991862"/>
            <a:ext cx="1922930" cy="14371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D385A7-D4C2-4043-A0B6-C774FE669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304" y="1911118"/>
            <a:ext cx="1813616" cy="17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21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What does subitising help with?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D477D8-362B-4DBE-B620-BD778F646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Numbers are composed of smaller numbers</a:t>
            </a:r>
          </a:p>
          <a:p>
            <a:r>
              <a:rPr lang="en-GB" dirty="0"/>
              <a:t>Numbers can be made of 2 parts</a:t>
            </a:r>
          </a:p>
          <a:p>
            <a:r>
              <a:rPr lang="en-GB" dirty="0"/>
              <a:t>Numbers can be made of more than 2 parts</a:t>
            </a:r>
          </a:p>
          <a:p>
            <a:r>
              <a:rPr lang="en-GB" dirty="0"/>
              <a:t>Numbers can be made of equal parts</a:t>
            </a:r>
          </a:p>
          <a:p>
            <a:r>
              <a:rPr lang="en-GB" dirty="0"/>
              <a:t>Numbers can be made of unequal parts</a:t>
            </a:r>
          </a:p>
        </p:txBody>
      </p:sp>
    </p:spTree>
    <p:extLst>
      <p:ext uri="{BB962C8B-B14F-4D97-AF65-F5344CB8AC3E}">
        <p14:creationId xmlns:p14="http://schemas.microsoft.com/office/powerpoint/2010/main" val="3443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Where are we aiming?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F966F9-D83F-4DB5-AAA7-6A5840742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661" y="1691261"/>
            <a:ext cx="3314035" cy="443379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190190-3293-4211-9313-7E671889AB0C}"/>
              </a:ext>
            </a:extLst>
          </p:cNvPr>
          <p:cNvCxnSpPr>
            <a:cxnSpLocks/>
          </p:cNvCxnSpPr>
          <p:nvPr/>
        </p:nvCxnSpPr>
        <p:spPr>
          <a:xfrm>
            <a:off x="2221992" y="2660904"/>
            <a:ext cx="3939577" cy="5120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1074B8-648E-4575-B965-7F7B62B355E2}"/>
              </a:ext>
            </a:extLst>
          </p:cNvPr>
          <p:cNvSpPr txBox="1"/>
          <p:nvPr/>
        </p:nvSpPr>
        <p:spPr>
          <a:xfrm>
            <a:off x="6309360" y="2944368"/>
            <a:ext cx="291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Deep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403033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Resources: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F00A57-D2D2-4E9E-B116-B97E7260D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9544" y="1833008"/>
            <a:ext cx="3924640" cy="195851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011DD9-76B1-4317-9885-21EC81F87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560" y="2500100"/>
            <a:ext cx="2689192" cy="14625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D43FB1-4639-4ABA-8E39-D19E13E1A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8382" y="3718389"/>
            <a:ext cx="2911092" cy="25605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E39BC7-0971-4934-98EB-4431874C6543}"/>
              </a:ext>
            </a:extLst>
          </p:cNvPr>
          <p:cNvSpPr txBox="1"/>
          <p:nvPr/>
        </p:nvSpPr>
        <p:spPr>
          <a:xfrm>
            <a:off x="923544" y="3879932"/>
            <a:ext cx="249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 is 5 and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20C6D-5833-42A5-87EC-6A3A976C09E6}"/>
              </a:ext>
            </a:extLst>
          </p:cNvPr>
          <p:cNvSpPr txBox="1"/>
          <p:nvPr/>
        </p:nvSpPr>
        <p:spPr>
          <a:xfrm>
            <a:off x="9342120" y="2611302"/>
            <a:ext cx="249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can you build with cubes?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B3EB9D-B8A2-4A74-B7FB-14904C98DDD2}"/>
              </a:ext>
            </a:extLst>
          </p:cNvPr>
          <p:cNvSpPr txBox="1"/>
          <p:nvPr/>
        </p:nvSpPr>
        <p:spPr>
          <a:xfrm>
            <a:off x="6925041" y="5135812"/>
            <a:ext cx="409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can you place 6 counters onto the 10s frame? What hidden numbers can you see?</a:t>
            </a:r>
          </a:p>
        </p:txBody>
      </p:sp>
    </p:spTree>
    <p:extLst>
      <p:ext uri="{BB962C8B-B14F-4D97-AF65-F5344CB8AC3E}">
        <p14:creationId xmlns:p14="http://schemas.microsoft.com/office/powerpoint/2010/main" val="3009220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Part whole model: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3D8D266-89CE-4CF4-8092-6E568FC75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6691" y="1690688"/>
            <a:ext cx="4330617" cy="4351338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143629-6D70-4CA4-A479-D26DB77C0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721" y="1722530"/>
            <a:ext cx="6133711" cy="418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82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Shapes: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539F4B-AEA6-43F1-91D5-36301214C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690688"/>
            <a:ext cx="1493835" cy="435133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8163DA-39B3-42B1-9C52-46AB10B8C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280" y="1713226"/>
            <a:ext cx="2228432" cy="43513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0D7AEE-E106-4595-8EE1-58692F8F69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1425" y="1713226"/>
            <a:ext cx="1498103" cy="43513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814326-A5D0-486C-96A4-455FB52112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241" y="1732202"/>
            <a:ext cx="1527003" cy="43513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D4D4EF5-6EE2-42BD-B052-A0BB8CEDFF11}"/>
              </a:ext>
            </a:extLst>
          </p:cNvPr>
          <p:cNvSpPr txBox="1"/>
          <p:nvPr/>
        </p:nvSpPr>
        <p:spPr>
          <a:xfrm>
            <a:off x="8193024" y="1732202"/>
            <a:ext cx="3328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Naming 2D and 3D shapes in environment. </a:t>
            </a:r>
          </a:p>
          <a:p>
            <a:r>
              <a:rPr lang="en-GB" dirty="0"/>
              <a:t>2D shapes are flat</a:t>
            </a:r>
          </a:p>
          <a:p>
            <a:r>
              <a:rPr lang="en-GB" dirty="0"/>
              <a:t>3D shapes are FAT!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CBA82E-D7AE-4C3D-87F7-1D31A2DC17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1014" y="3447871"/>
            <a:ext cx="3726471" cy="177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53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Maths in the environment: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D860BC-AD98-461B-B692-AEDEEAF89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Numbers/shapes/colours in the environment…..I spy a shape and it has three corners…what is it?</a:t>
            </a:r>
          </a:p>
          <a:p>
            <a:r>
              <a:rPr lang="en-GB" dirty="0"/>
              <a:t>Quantities for cooking- Is there enough? Can you fill the cup so it is full/half full? Is there more sugar/flour?</a:t>
            </a:r>
          </a:p>
          <a:p>
            <a:r>
              <a:rPr lang="en-GB" dirty="0"/>
              <a:t>Fitting flat pack together- Is that piece long enough? Do you think we need the shorter piece?</a:t>
            </a:r>
          </a:p>
          <a:p>
            <a:r>
              <a:rPr lang="en-GB" dirty="0"/>
              <a:t>Sorting washing- matching socks</a:t>
            </a:r>
          </a:p>
          <a:p>
            <a:r>
              <a:rPr lang="en-GB" dirty="0"/>
              <a:t>Laying the table- I need four knives….. I have three spoons how many more do I need to make 4four?</a:t>
            </a:r>
          </a:p>
          <a:p>
            <a:r>
              <a:rPr lang="en-GB" dirty="0"/>
              <a:t>Money- let them use it!</a:t>
            </a:r>
          </a:p>
          <a:p>
            <a:r>
              <a:rPr lang="en-GB" dirty="0"/>
              <a:t>Position- Can you put your shoes on top of the step….</a:t>
            </a:r>
          </a:p>
        </p:txBody>
      </p:sp>
    </p:spTree>
    <p:extLst>
      <p:ext uri="{BB962C8B-B14F-4D97-AF65-F5344CB8AC3E}">
        <p14:creationId xmlns:p14="http://schemas.microsoft.com/office/powerpoint/2010/main" val="1647610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Top tips: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D860BC-AD98-461B-B692-AEDEEAF89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subtracting, take items away/cross them off/ cover them over so that they can physically see the change. Vice versa with addition.</a:t>
            </a:r>
          </a:p>
          <a:p>
            <a:r>
              <a:rPr lang="en-GB" dirty="0"/>
              <a:t>Use of language- add it in…just like reading-be ambitious! Say it in different ways </a:t>
            </a:r>
            <a:r>
              <a:rPr lang="en-GB" dirty="0" err="1"/>
              <a:t>e.g</a:t>
            </a:r>
            <a:r>
              <a:rPr lang="en-GB" dirty="0"/>
              <a:t> subtract/take away/minus</a:t>
            </a:r>
          </a:p>
          <a:p>
            <a:r>
              <a:rPr lang="en-GB" dirty="0"/>
              <a:t>Number formation- Rhymes we do</a:t>
            </a:r>
          </a:p>
          <a:p>
            <a:r>
              <a:rPr lang="en-GB" dirty="0" err="1"/>
              <a:t>Bathtime</a:t>
            </a:r>
            <a:r>
              <a:rPr lang="en-GB" dirty="0"/>
              <a:t>/walking to school- What comes next…”2,3,4…” Show me “3!” Can you make it a different way?</a:t>
            </a:r>
          </a:p>
        </p:txBody>
      </p:sp>
    </p:spTree>
    <p:extLst>
      <p:ext uri="{BB962C8B-B14F-4D97-AF65-F5344CB8AC3E}">
        <p14:creationId xmlns:p14="http://schemas.microsoft.com/office/powerpoint/2010/main" val="4116107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A skill for the future: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99D104-0545-4341-9B0C-85EAE0659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51651" y="1868831"/>
            <a:ext cx="10302149" cy="3751854"/>
          </a:xfrm>
        </p:spPr>
      </p:pic>
    </p:spTree>
    <p:extLst>
      <p:ext uri="{BB962C8B-B14F-4D97-AF65-F5344CB8AC3E}">
        <p14:creationId xmlns:p14="http://schemas.microsoft.com/office/powerpoint/2010/main" val="257335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What is counting?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1A9D13-056C-4EDE-A4A0-E562F1FA21C5}"/>
              </a:ext>
            </a:extLst>
          </p:cNvPr>
          <p:cNvSpPr txBox="1"/>
          <p:nvPr/>
        </p:nvSpPr>
        <p:spPr>
          <a:xfrm>
            <a:off x="676656" y="1984248"/>
            <a:ext cx="1067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3366FF"/>
              </a:solidFill>
              <a:latin typeface="Bradley Hand ITC" panose="03070402050302030203" pitchFamily="66" charset="0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04AE1-02FA-474D-A363-E8AA1F236BEE}"/>
              </a:ext>
            </a:extLst>
          </p:cNvPr>
          <p:cNvSpPr txBox="1"/>
          <p:nvPr/>
        </p:nvSpPr>
        <p:spPr>
          <a:xfrm>
            <a:off x="319800" y="1847623"/>
            <a:ext cx="11283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often want to rush to using symbols in maths and counting is no different.</a:t>
            </a:r>
          </a:p>
          <a:p>
            <a:endParaRPr lang="en-GB" sz="2800" dirty="0"/>
          </a:p>
          <a:p>
            <a:r>
              <a:rPr lang="en-GB" sz="2800" dirty="0"/>
              <a:t>Our aim is to help children to develop a firm grasp of counting before we formally introduce the symbol of a number.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18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Counting: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4123E-EEF6-41B1-A204-5C881025F4BD}"/>
              </a:ext>
            </a:extLst>
          </p:cNvPr>
          <p:cNvSpPr txBox="1"/>
          <p:nvPr/>
        </p:nvSpPr>
        <p:spPr>
          <a:xfrm>
            <a:off x="725137" y="1674674"/>
            <a:ext cx="105156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rgbClr val="0070C0"/>
                </a:solidFill>
              </a:rPr>
              <a:t>5 Counting Principles</a:t>
            </a:r>
          </a:p>
          <a:p>
            <a:r>
              <a:rPr lang="en-GB" sz="2800" dirty="0"/>
              <a:t>1. One-one Correspondence principle</a:t>
            </a:r>
          </a:p>
          <a:p>
            <a:endParaRPr lang="en-GB" sz="2800" dirty="0"/>
          </a:p>
          <a:p>
            <a:r>
              <a:rPr lang="en-GB" sz="2800" dirty="0"/>
              <a:t>Understanding that each object counted must be given one count and only one count.</a:t>
            </a:r>
          </a:p>
          <a:p>
            <a:endParaRPr lang="en-GB" sz="2800" dirty="0"/>
          </a:p>
          <a:p>
            <a:endParaRPr lang="en-GB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E563EA-D08D-4BEB-B4C4-55B2A80E3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37" y="3975046"/>
            <a:ext cx="6007938" cy="21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3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Counting: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31696F-E50B-4CA7-AC86-9AD972017968}"/>
              </a:ext>
            </a:extLst>
          </p:cNvPr>
          <p:cNvSpPr txBox="1"/>
          <p:nvPr/>
        </p:nvSpPr>
        <p:spPr>
          <a:xfrm>
            <a:off x="524256" y="2037081"/>
            <a:ext cx="1131417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2. Stable order principle</a:t>
            </a:r>
          </a:p>
          <a:p>
            <a:r>
              <a:rPr lang="en-US" sz="2400" dirty="0"/>
              <a:t>Understanding  that counting sequence stays consistent. It is always 1, 2, 3, 4, 5, 6, 7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Not 1, 2, 4, 5, 7</a:t>
            </a:r>
          </a:p>
          <a:p>
            <a:endParaRPr lang="en-US" sz="2400" dirty="0"/>
          </a:p>
          <a:p>
            <a:r>
              <a:rPr lang="en-US" sz="2400" dirty="0"/>
              <a:t>Can your child spot your mistake?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>
              <a:solidFill>
                <a:srgbClr val="0C6A0E"/>
              </a:solidFill>
            </a:endParaRPr>
          </a:p>
          <a:p>
            <a:endParaRPr lang="en-US" b="1" dirty="0">
              <a:solidFill>
                <a:srgbClr val="0C6A0E"/>
              </a:solidFill>
            </a:endParaRP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85AED1F4-776E-4BF9-932D-5C217D17EC5C}"/>
              </a:ext>
            </a:extLst>
          </p:cNvPr>
          <p:cNvSpPr/>
          <p:nvPr/>
        </p:nvSpPr>
        <p:spPr>
          <a:xfrm>
            <a:off x="6016752" y="3094025"/>
            <a:ext cx="4407408" cy="2688336"/>
          </a:xfrm>
          <a:prstGeom prst="wedgeEllipseCallout">
            <a:avLst>
              <a:gd name="adj1" fmla="val -51538"/>
              <a:gd name="adj2" fmla="val 58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14A87-413B-4927-9E27-1F5259B1E8AA}"/>
              </a:ext>
            </a:extLst>
          </p:cNvPr>
          <p:cNvSpPr txBox="1"/>
          <p:nvPr/>
        </p:nvSpPr>
        <p:spPr>
          <a:xfrm>
            <a:off x="6793992" y="3468697"/>
            <a:ext cx="3127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Nursery rhymes, practise counting in a variety of different things in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135085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rgbClr val="FFFF00"/>
                </a:solidFill>
              </a:rPr>
              <a:t>Counting: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7DBAA7-6556-4623-BBA1-020375C08101}"/>
              </a:ext>
            </a:extLst>
          </p:cNvPr>
          <p:cNvSpPr txBox="1"/>
          <p:nvPr/>
        </p:nvSpPr>
        <p:spPr>
          <a:xfrm>
            <a:off x="838200" y="2103434"/>
            <a:ext cx="10673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3. Cardinal principles</a:t>
            </a:r>
          </a:p>
          <a:p>
            <a:r>
              <a:rPr lang="en-GB" sz="2400" dirty="0"/>
              <a:t>Understanding the last count of a group of objects represents how many are in the group.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14191037-A2F6-4EC2-9B06-6FEF5C88C207}"/>
              </a:ext>
            </a:extLst>
          </p:cNvPr>
          <p:cNvSpPr/>
          <p:nvPr/>
        </p:nvSpPr>
        <p:spPr>
          <a:xfrm>
            <a:off x="6016752" y="3094025"/>
            <a:ext cx="4407408" cy="2688336"/>
          </a:xfrm>
          <a:prstGeom prst="wedgeEllipseCallout">
            <a:avLst>
              <a:gd name="adj1" fmla="val -51538"/>
              <a:gd name="adj2" fmla="val 58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77EEEF-BAC7-4E6C-968E-EC5DA910D5FD}"/>
              </a:ext>
            </a:extLst>
          </p:cNvPr>
          <p:cNvSpPr txBox="1"/>
          <p:nvPr/>
        </p:nvSpPr>
        <p:spPr>
          <a:xfrm>
            <a:off x="6793992" y="3468697"/>
            <a:ext cx="3127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Keep modelling: There are 1, 2, 3 marbles in the jar. There are 3 marbles.</a:t>
            </a:r>
          </a:p>
        </p:txBody>
      </p:sp>
    </p:spTree>
    <p:extLst>
      <p:ext uri="{BB962C8B-B14F-4D97-AF65-F5344CB8AC3E}">
        <p14:creationId xmlns:p14="http://schemas.microsoft.com/office/powerpoint/2010/main" val="236595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b="1" dirty="0">
                <a:solidFill>
                  <a:srgbClr val="FFFF00"/>
                </a:solidFill>
              </a:rPr>
              <a:t>Counting: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96E630-27E6-4411-B1CD-28EE688E9737}"/>
              </a:ext>
            </a:extLst>
          </p:cNvPr>
          <p:cNvSpPr txBox="1"/>
          <p:nvPr/>
        </p:nvSpPr>
        <p:spPr>
          <a:xfrm>
            <a:off x="717804" y="2120997"/>
            <a:ext cx="10515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4. Abstraction principle</a:t>
            </a:r>
          </a:p>
          <a:p>
            <a:r>
              <a:rPr lang="en-GB" sz="2400" dirty="0"/>
              <a:t>Understanding the it doesn’t matter what you count, how we count stays the same.</a:t>
            </a:r>
          </a:p>
          <a:p>
            <a:endParaRPr lang="en-GB" sz="2400" dirty="0"/>
          </a:p>
          <a:p>
            <a:r>
              <a:rPr lang="en-GB" sz="2400" dirty="0"/>
              <a:t>For example any sets  of objects can be counted as a set, regardless of whether they are the same colour, shape, size, etc.</a:t>
            </a:r>
          </a:p>
          <a:p>
            <a:endParaRPr lang="en-GB" sz="2400" dirty="0"/>
          </a:p>
          <a:p>
            <a:r>
              <a:rPr lang="en-GB" sz="2400" dirty="0"/>
              <a:t>This can also include non- physical things such as sounds, imaginary objects, etc.</a:t>
            </a:r>
          </a:p>
        </p:txBody>
      </p:sp>
    </p:spTree>
    <p:extLst>
      <p:ext uri="{BB962C8B-B14F-4D97-AF65-F5344CB8AC3E}">
        <p14:creationId xmlns:p14="http://schemas.microsoft.com/office/powerpoint/2010/main" val="419434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Counting: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62FDB-98DC-4FD8-862E-C0421CA35633}"/>
              </a:ext>
            </a:extLst>
          </p:cNvPr>
          <p:cNvSpPr txBox="1"/>
          <p:nvPr/>
        </p:nvSpPr>
        <p:spPr>
          <a:xfrm>
            <a:off x="658368" y="1905554"/>
            <a:ext cx="104058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effectLst/>
              </a:rPr>
              <a:t>5. Order irrelevance 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>
                <a:effectLst/>
              </a:rPr>
              <a:t>Knowledge that the order that </a:t>
            </a:r>
            <a:r>
              <a:rPr lang="en-US" sz="2200" dirty="0"/>
              <a:t>items are counted in is irrelevant as long as every object in the set is given one count and only one count.</a:t>
            </a:r>
          </a:p>
          <a:p>
            <a:pPr>
              <a:lnSpc>
                <a:spcPct val="100000"/>
              </a:lnSpc>
            </a:pPr>
            <a:endParaRPr lang="en-US" sz="2200" dirty="0">
              <a:effectLst/>
            </a:endParaRPr>
          </a:p>
          <a:p>
            <a:pPr>
              <a:lnSpc>
                <a:spcPct val="100000"/>
              </a:lnSpc>
            </a:pPr>
            <a:endParaRPr lang="en-US" sz="220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6E6A4-E59E-4415-A8D5-008F23BC5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304" y="3429000"/>
            <a:ext cx="4701947" cy="2362405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FF10004F-E14A-403E-B63B-CBE261AF1A6B}"/>
              </a:ext>
            </a:extLst>
          </p:cNvPr>
          <p:cNvSpPr/>
          <p:nvPr/>
        </p:nvSpPr>
        <p:spPr>
          <a:xfrm>
            <a:off x="522492" y="3417319"/>
            <a:ext cx="3811764" cy="2261105"/>
          </a:xfrm>
          <a:prstGeom prst="wedgeEllipseCallout">
            <a:avLst>
              <a:gd name="adj1" fmla="val 65528"/>
              <a:gd name="adj2" fmla="val 65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37B01E-3CB0-4887-ABC3-D0CC3DAD42E2}"/>
              </a:ext>
            </a:extLst>
          </p:cNvPr>
          <p:cNvSpPr txBox="1"/>
          <p:nvPr/>
        </p:nvSpPr>
        <p:spPr>
          <a:xfrm>
            <a:off x="969264" y="3825372"/>
            <a:ext cx="3127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Re-count real objects that can be touched starting from different positions.  </a:t>
            </a:r>
          </a:p>
        </p:txBody>
      </p:sp>
    </p:spTree>
    <p:extLst>
      <p:ext uri="{BB962C8B-B14F-4D97-AF65-F5344CB8AC3E}">
        <p14:creationId xmlns:p14="http://schemas.microsoft.com/office/powerpoint/2010/main" val="314826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Understanding of number: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3CEDC5-83C3-44C7-9CE9-7C3044C13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52833" y="1451867"/>
            <a:ext cx="5598559" cy="4905895"/>
          </a:xfrm>
        </p:spPr>
      </p:pic>
    </p:spTree>
    <p:extLst>
      <p:ext uri="{BB962C8B-B14F-4D97-AF65-F5344CB8AC3E}">
        <p14:creationId xmlns:p14="http://schemas.microsoft.com/office/powerpoint/2010/main" val="1650327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5755</TotalTime>
  <Words>1541</Words>
  <Application>Microsoft Office PowerPoint</Application>
  <PresentationFormat>Widescreen</PresentationFormat>
  <Paragraphs>189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Bradley Hand ITC</vt:lpstr>
      <vt:lpstr>Calibri</vt:lpstr>
      <vt:lpstr>Calibri Light</vt:lpstr>
      <vt:lpstr>Comic Sans MS</vt:lpstr>
      <vt:lpstr>Open Sans</vt:lpstr>
      <vt:lpstr>Office Theme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PowerPoint Presentation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Taralee Kennedy</dc:creator>
  <cp:lastModifiedBy>Miss H Buckley</cp:lastModifiedBy>
  <cp:revision>123</cp:revision>
  <dcterms:created xsi:type="dcterms:W3CDTF">2022-07-31T19:42:06Z</dcterms:created>
  <dcterms:modified xsi:type="dcterms:W3CDTF">2025-01-17T11:45:15Z</dcterms:modified>
</cp:coreProperties>
</file>