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7" r:id="rId1"/>
  </p:sldMasterIdLst>
  <p:sldIdLst>
    <p:sldId id="256" r:id="rId2"/>
    <p:sldId id="257" r:id="rId3"/>
    <p:sldId id="263" r:id="rId4"/>
    <p:sldId id="267" r:id="rId5"/>
    <p:sldId id="260" r:id="rId6"/>
    <p:sldId id="266" r:id="rId7"/>
    <p:sldId id="26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658"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239125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4013265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1580689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1912279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2813630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1964132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301378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1131611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4014194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2967173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3189969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337372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E22599A-5655-464A-B5F2-1423A0F5975A}" type="datetimeFigureOut">
              <a:rPr lang="en-GB" smtClean="0"/>
              <a:t>02/03/2025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345858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0E22599A-5655-464A-B5F2-1423A0F5975A}" type="datetimeFigureOut">
              <a:rPr lang="en-GB" smtClean="0"/>
              <a:t>02/03/2025</a:t>
            </a:fld>
            <a:endParaRPr lang="en-GB" dirty="0"/>
          </a:p>
        </p:txBody>
      </p:sp>
      <p:sp>
        <p:nvSpPr>
          <p:cNvPr id="6" name="Footer Placeholder 5"/>
          <p:cNvSpPr>
            <a:spLocks noGrp="1"/>
          </p:cNvSpPr>
          <p:nvPr>
            <p:ph type="ftr" sz="quarter" idx="11"/>
          </p:nvPr>
        </p:nvSpPr>
        <p:spPr>
          <a:xfrm>
            <a:off x="590396" y="6041362"/>
            <a:ext cx="3295413" cy="365125"/>
          </a:xfrm>
        </p:spPr>
        <p:txBody>
          <a:bodyPr/>
          <a:lstStyle/>
          <a:p>
            <a:endParaRPr lang="en-GB" dirty="0"/>
          </a:p>
        </p:txBody>
      </p:sp>
      <p:sp>
        <p:nvSpPr>
          <p:cNvPr id="7" name="Slide Number Placeholder 6"/>
          <p:cNvSpPr>
            <a:spLocks noGrp="1"/>
          </p:cNvSpPr>
          <p:nvPr>
            <p:ph type="sldNum" sz="quarter" idx="12"/>
          </p:nvPr>
        </p:nvSpPr>
        <p:spPr>
          <a:xfrm>
            <a:off x="4862689" y="5915888"/>
            <a:ext cx="1062155" cy="490599"/>
          </a:xfrm>
        </p:spPr>
        <p:txBody>
          <a:bodyPr/>
          <a:lstStyle/>
          <a:p>
            <a:fld id="{6472510F-56C4-4A80-973E-833EB3E576E6}" type="slidenum">
              <a:rPr lang="en-GB" smtClean="0"/>
              <a:t>‹#›</a:t>
            </a:fld>
            <a:endParaRPr lang="en-GB" dirty="0"/>
          </a:p>
        </p:txBody>
      </p:sp>
    </p:spTree>
    <p:extLst>
      <p:ext uri="{BB962C8B-B14F-4D97-AF65-F5344CB8AC3E}">
        <p14:creationId xmlns:p14="http://schemas.microsoft.com/office/powerpoint/2010/main" val="2930370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GB"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E22599A-5655-464A-B5F2-1423A0F5975A}" type="datetimeFigureOut">
              <a:rPr lang="en-GB" smtClean="0"/>
              <a:t>02/03/2025</a:t>
            </a:fld>
            <a:endParaRPr lang="en-GB"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6472510F-56C4-4A80-973E-833EB3E576E6}" type="slidenum">
              <a:rPr lang="en-GB" smtClean="0"/>
              <a:t>‹#›</a:t>
            </a:fld>
            <a:endParaRPr lang="en-GB" dirty="0"/>
          </a:p>
        </p:txBody>
      </p:sp>
    </p:spTree>
    <p:extLst>
      <p:ext uri="{BB962C8B-B14F-4D97-AF65-F5344CB8AC3E}">
        <p14:creationId xmlns:p14="http://schemas.microsoft.com/office/powerpoint/2010/main" val="3438169002"/>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158202"/>
            <a:ext cx="10572000" cy="2971051"/>
          </a:xfrm>
        </p:spPr>
        <p:txBody>
          <a:bodyPr/>
          <a:lstStyle/>
          <a:p>
            <a:r>
              <a:rPr lang="en-GB" dirty="0"/>
              <a:t>Welcome to Year 4</a:t>
            </a:r>
          </a:p>
        </p:txBody>
      </p:sp>
      <p:sp>
        <p:nvSpPr>
          <p:cNvPr id="3" name="Subtitle 2"/>
          <p:cNvSpPr>
            <a:spLocks noGrp="1"/>
          </p:cNvSpPr>
          <p:nvPr>
            <p:ph type="subTitle" idx="1"/>
          </p:nvPr>
        </p:nvSpPr>
        <p:spPr/>
        <p:txBody>
          <a:bodyPr/>
          <a:lstStyle/>
          <a:p>
            <a:r>
              <a:rPr lang="en-GB" dirty="0"/>
              <a:t>2024 -25 </a:t>
            </a:r>
          </a:p>
        </p:txBody>
      </p:sp>
      <p:sp>
        <p:nvSpPr>
          <p:cNvPr id="4" name="Subtitle 2"/>
          <p:cNvSpPr txBox="1">
            <a:spLocks/>
          </p:cNvSpPr>
          <p:nvPr/>
        </p:nvSpPr>
        <p:spPr>
          <a:xfrm>
            <a:off x="810001" y="4270076"/>
            <a:ext cx="10572000" cy="434974"/>
          </a:xfrm>
          <a:prstGeom prst="rect">
            <a:avLst/>
          </a:prstGeom>
          <a:effectLst>
            <a:outerShdw blurRad="50800" dir="14400000">
              <a:srgbClr val="000000">
                <a:alpha val="40000"/>
              </a:srgbClr>
            </a:outerShdw>
          </a:effectLst>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1"/>
              </a:buClr>
              <a:buFont typeface="Wingdings 2" charset="2"/>
              <a:buNone/>
              <a:defRPr sz="1800" kern="1200">
                <a:solidFill>
                  <a:schemeClr val="tx1"/>
                </a:solidFill>
                <a:latin typeface="+mn-lt"/>
                <a:ea typeface="+mn-ea"/>
                <a:cs typeface="+mn-cs"/>
              </a:defRPr>
            </a:lvl1pPr>
            <a:lvl2pPr marL="457200" indent="0" algn="ctr" defTabSz="457200" rtl="0" eaLnBrk="1" latinLnBrk="0" hangingPunct="1">
              <a:spcBef>
                <a:spcPct val="20000"/>
              </a:spcBef>
              <a:spcAft>
                <a:spcPts val="600"/>
              </a:spcAft>
              <a:buClr>
                <a:schemeClr val="accent1"/>
              </a:buClr>
              <a:buFont typeface="Wingdings 2"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9pPr>
          </a:lstStyle>
          <a:p>
            <a:r>
              <a:rPr lang="en-GB" b="1" dirty="0"/>
              <a:t> </a:t>
            </a:r>
          </a:p>
        </p:txBody>
      </p:sp>
    </p:spTree>
    <p:extLst>
      <p:ext uri="{BB962C8B-B14F-4D97-AF65-F5344CB8AC3E}">
        <p14:creationId xmlns:p14="http://schemas.microsoft.com/office/powerpoint/2010/main" val="1102894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The Adults</a:t>
            </a:r>
          </a:p>
        </p:txBody>
      </p:sp>
      <p:sp>
        <p:nvSpPr>
          <p:cNvPr id="7" name="TextBox 6"/>
          <p:cNvSpPr txBox="1"/>
          <p:nvPr/>
        </p:nvSpPr>
        <p:spPr>
          <a:xfrm>
            <a:off x="1172853" y="5460083"/>
            <a:ext cx="2873829" cy="1384995"/>
          </a:xfrm>
          <a:prstGeom prst="rect">
            <a:avLst/>
          </a:prstGeom>
          <a:noFill/>
        </p:spPr>
        <p:txBody>
          <a:bodyPr wrap="square" rtlCol="0">
            <a:spAutoFit/>
          </a:bodyPr>
          <a:lstStyle/>
          <a:p>
            <a:pPr algn="ctr"/>
            <a:r>
              <a:rPr lang="en-GB" sz="2800" u="sng" dirty="0"/>
              <a:t>Class Teacher: </a:t>
            </a:r>
          </a:p>
          <a:p>
            <a:pPr algn="ctr"/>
            <a:r>
              <a:rPr lang="en-GB" sz="2800" dirty="0"/>
              <a:t>MISS PATTERSON</a:t>
            </a:r>
          </a:p>
        </p:txBody>
      </p:sp>
      <p:sp>
        <p:nvSpPr>
          <p:cNvPr id="8" name="TextBox 7"/>
          <p:cNvSpPr txBox="1"/>
          <p:nvPr/>
        </p:nvSpPr>
        <p:spPr>
          <a:xfrm>
            <a:off x="7441055" y="5890971"/>
            <a:ext cx="4158343" cy="954107"/>
          </a:xfrm>
          <a:prstGeom prst="rect">
            <a:avLst/>
          </a:prstGeom>
          <a:noFill/>
        </p:spPr>
        <p:txBody>
          <a:bodyPr wrap="square" rtlCol="0">
            <a:spAutoFit/>
          </a:bodyPr>
          <a:lstStyle/>
          <a:p>
            <a:pPr algn="ctr"/>
            <a:r>
              <a:rPr lang="en-GB" sz="2800" u="sng" dirty="0"/>
              <a:t>Class LSA: </a:t>
            </a:r>
          </a:p>
          <a:p>
            <a:pPr algn="ctr"/>
            <a:r>
              <a:rPr lang="en-GB" sz="2800" dirty="0"/>
              <a:t>MRS REBECCA EAVES</a:t>
            </a:r>
          </a:p>
        </p:txBody>
      </p:sp>
      <p:pic>
        <p:nvPicPr>
          <p:cNvPr id="1026" name="Picture 2" descr="https://attachments.office.net/owa/Sara.Patterson%40st-nicholas-birchington.kent.sch.uk/service.svc/s/GetAttachmentThumbnail?id=AQMkADg1NGI4OWM1LTY3ZjMtNGYyMS04YzhiLTYzYTg5MDZiNjBjMgBGAAADKWSTHg2KpEWF3KwobcAjCgcAqBhgkEPYREqIl6TKeudhaAAAAgEMAAAAqBhgkEPYREqIl6TKeudhaAAFHILbQwAAAAESABAAh15zjHppDE6GbyhU0AxgYQ%3D%3D&amp;thumbnailType=2&amp;token=eyJhbGciOiJSUzI1NiIsImtpZCI6IjMwODE3OUNFNUY0QjUyRTc4QjJEQjg5NjZCQUY0RUNDMzcyN0FFRUUiLCJ0eXAiOiJKV1QiLCJ4NXQiOiJNSUY1emw5TFV1ZUxMYmlXYTY5T3pEY25ydTQifQ.eyJvcmlnaW4iOiJodHRwczovL291dGxvb2sub2ZmaWNlLmNvbSIsInVjIjoiNDE0Y2EzZWY2YWNhNDM1M2I2MmFlMjc0YzhkNzlmMWUiLCJzaWduaW5fc3RhdGUiOiJbXCJrbXNpXCJdIiwidmVyIjoiRXhjaGFuZ2UuQ2FsbGJhY2suVjEiLCJhcHBjdHhzZW5kZXIiOiJPd2FEb3dubG9hZEAwMjgwODVkZi0wMjlkLTRkZjctODU5MS1kYTkwNDVhZjc1ZWUiLCJpc3NyaW5nIjoiU0lQIiwiYXBwY3R4Ijoie1wibXNleGNocHJvdFwiOlwib3dhXCIsXCJwdWlkXCI6XCIxMTUzODM2Mjk2NTE1Njg0MDA4XCIsXCJzY29wZVwiOlwiT3dhRG93bmxvYWRcIixcIm9pZFwiOlwiMWExOTBlMTgtOTAxYS00NjA0LTkwYjctMGZkNWFjYjA2NmNlXCIsXCJwcmltYXJ5c2lkXCI6XCJTLTEtNS0yMS0zNjk5NTUyNDA4LTIxNDA2MTAxMy0yMzI0NTA4MTctMTk5NTAwMlwifSIsIm5iZiI6MTYzMTE3NjEyMSwiZXhwIjoxNjMxMTc2NzIxLCJpc3MiOiIwMDAwMDAwMi0wMDAwLTBmZjEtY2UwMC0wMDAwMDAwMDAwMDBAMDI4MDg1ZGYtMDI5ZC00ZGY3LTg1OTEtZGE5MDQ1YWY3NWVlIiwiYXVkIjoiMDAwMDAwMDItMDAwMC0wZmYxLWNlMDAtMDAwMDAwMDAwMDAwL2F0dGFjaG1lbnRzLm9mZmljZS5uZXRAMDI4MDg1ZGYtMDI5ZC00ZGY3LTg1OTEtZGE5MDQ1YWY3NWVlIiwiaGFwcCI6Im93YSJ9.H37bUTCrT6mxMjm2NeIUHu9g19fOWUYIw-icR1wq7PZxZ6xi5hcb1AkBxZModChn4ANLaNH8tm8fH8wGAL9zPAuywe8NBpju0kvlA_qwX5NlsPiSZ5wZOn21H2pWEGDYAhbKjZnsLIj6vGhF4AWW75elw1yQkvcOHDC-ekMeACL8sm6MugMUBKegXshlJc_-7acU79J_hfQxnCf4PwEt9MXtozm8khwy96IF9QMFhODPvE7cV3pFssqX4jP6VrZMhTxtkKyVAgjd_7hRhV8EZDBbHfcz3TCFeJXaL2oQQqk7znkadVmuXi6sqL3eaUynm2DDqpCCEGvMlqppk_MSlw&amp;X-OWA-CANARY=vMPhZOwQm06jfFVNB-mLEFAQPd5rc9kY7XT9Ut86ZPvTf1-2OSHVMeU5Ds2pniUct0WoltrvMKY.&amp;owa=outlook.office.com&amp;scriptVer=20210829002.04&amp;animation=tr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7673" y="1417638"/>
            <a:ext cx="3029009" cy="4034476"/>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4">
            <a:extLst>
              <a:ext uri="{FF2B5EF4-FFF2-40B4-BE49-F238E27FC236}">
                <a16:creationId xmlns:a16="http://schemas.microsoft.com/office/drawing/2014/main" id="{E7847D17-D776-4436-AD72-84FA9B26F0D8}"/>
              </a:ext>
            </a:extLst>
          </p:cNvPr>
          <p:cNvPicPr>
            <a:picLocks noGrp="1" noChangeAspect="1"/>
          </p:cNvPicPr>
          <p:nvPr>
            <p:ph sz="half" idx="2"/>
          </p:nvPr>
        </p:nvPicPr>
        <p:blipFill>
          <a:blip r:embed="rId3"/>
          <a:stretch>
            <a:fillRect/>
          </a:stretch>
        </p:blipFill>
        <p:spPr>
          <a:xfrm>
            <a:off x="7370518" y="1720800"/>
            <a:ext cx="3803809" cy="3619296"/>
          </a:xfrm>
        </p:spPr>
      </p:pic>
    </p:spTree>
    <p:extLst>
      <p:ext uri="{BB962C8B-B14F-4D97-AF65-F5344CB8AC3E}">
        <p14:creationId xmlns:p14="http://schemas.microsoft.com/office/powerpoint/2010/main" val="2510835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Our Expectations</a:t>
            </a:r>
          </a:p>
        </p:txBody>
      </p:sp>
      <p:sp>
        <p:nvSpPr>
          <p:cNvPr id="5" name="Content Placeholder 4"/>
          <p:cNvSpPr>
            <a:spLocks noGrp="1"/>
          </p:cNvSpPr>
          <p:nvPr>
            <p:ph idx="1"/>
          </p:nvPr>
        </p:nvSpPr>
        <p:spPr>
          <a:xfrm>
            <a:off x="203169" y="2192895"/>
            <a:ext cx="11815915" cy="4550805"/>
          </a:xfrm>
        </p:spPr>
        <p:txBody>
          <a:bodyPr>
            <a:normAutofit fontScale="92500" lnSpcReduction="10000"/>
          </a:bodyPr>
          <a:lstStyle/>
          <a:p>
            <a:pPr>
              <a:buFontTx/>
              <a:buChar char="-"/>
            </a:pPr>
            <a:r>
              <a:rPr lang="en-GB" altLang="en-US" sz="2400" dirty="0">
                <a:latin typeface="AbcTeacher" pitchFamily="2" charset="0"/>
              </a:rPr>
              <a:t>In Year 4, the pupils happiness and enjoyment for learning is extremely important.  I’m a firm believer that if the pupils are feeling happy and comfortable, their confidence will blossom and they will perform at their best. </a:t>
            </a:r>
            <a:endParaRPr lang="en-GB" altLang="en-US" sz="2400" b="1" dirty="0">
              <a:latin typeface="AbcTeacher" pitchFamily="2" charset="0"/>
            </a:endParaRPr>
          </a:p>
          <a:p>
            <a:pPr>
              <a:buFontTx/>
              <a:buChar char="-"/>
            </a:pPr>
            <a:r>
              <a:rPr lang="en-GB" altLang="en-US" sz="2400" dirty="0">
                <a:latin typeface="AbcTeacher" pitchFamily="2" charset="0"/>
              </a:rPr>
              <a:t>I expect the pupils to try their best and strive to help them meet their potential.  All pupils, like adults, have their strengths and weaknesses and my aim is bring the best out of the children.   </a:t>
            </a:r>
          </a:p>
          <a:p>
            <a:pPr>
              <a:buFontTx/>
              <a:buChar char="-"/>
            </a:pPr>
            <a:r>
              <a:rPr lang="en-GB" altLang="en-US" sz="2400" dirty="0">
                <a:latin typeface="AbcTeacher" pitchFamily="2" charset="0"/>
              </a:rPr>
              <a:t>PE is on a </a:t>
            </a:r>
            <a:r>
              <a:rPr lang="en-GB" altLang="en-US" sz="2400" b="1" dirty="0">
                <a:latin typeface="AbcTeacher" pitchFamily="2" charset="0"/>
              </a:rPr>
              <a:t>Monday</a:t>
            </a:r>
            <a:r>
              <a:rPr lang="en-GB" altLang="en-US" sz="2400" dirty="0">
                <a:latin typeface="AbcTeacher" pitchFamily="2" charset="0"/>
              </a:rPr>
              <a:t> and a </a:t>
            </a:r>
            <a:r>
              <a:rPr lang="en-GB" altLang="en-US" sz="2400" b="1" dirty="0">
                <a:latin typeface="AbcTeacher" pitchFamily="2" charset="0"/>
              </a:rPr>
              <a:t>Wednesday</a:t>
            </a:r>
            <a:r>
              <a:rPr lang="en-GB" altLang="en-US" sz="2400" dirty="0">
                <a:latin typeface="AbcTeacher" pitchFamily="2" charset="0"/>
              </a:rPr>
              <a:t> – you are expected to bring a named school PE kit on a Monday – a plain white/school logo t-shirt or a house-coloured t-shirt and a pair of black or dark blue pair of shorts or jogging bottoms. Pupils wear their kit to school on a Wednesday.</a:t>
            </a:r>
          </a:p>
          <a:p>
            <a:pPr>
              <a:buFontTx/>
              <a:buChar char="-"/>
            </a:pPr>
            <a:r>
              <a:rPr lang="en-GB" altLang="en-US" sz="2400" dirty="0">
                <a:latin typeface="AbcTeacher" pitchFamily="2" charset="0"/>
              </a:rPr>
              <a:t>Please encourage your children to read at home every night.  Ideally this would be for at least 30 </a:t>
            </a:r>
            <a:r>
              <a:rPr lang="en-GB" altLang="en-US" sz="2400" dirty="0" err="1">
                <a:latin typeface="AbcTeacher" pitchFamily="2" charset="0"/>
              </a:rPr>
              <a:t>mins</a:t>
            </a:r>
            <a:r>
              <a:rPr lang="en-GB" altLang="en-US" sz="2400" dirty="0">
                <a:latin typeface="AbcTeacher" pitchFamily="2" charset="0"/>
              </a:rPr>
              <a:t> a night.  If they have a club after school and this is difficult then 15/20 mins before they go to sleep would be ideal.  Building up reading stamina and more importantly, a love of books, is so important.  </a:t>
            </a:r>
          </a:p>
          <a:p>
            <a:pPr marL="0" indent="0">
              <a:buNone/>
            </a:pPr>
            <a:endParaRPr lang="en-GB" dirty="0"/>
          </a:p>
        </p:txBody>
      </p:sp>
    </p:spTree>
    <p:extLst>
      <p:ext uri="{BB962C8B-B14F-4D97-AF65-F5344CB8AC3E}">
        <p14:creationId xmlns:p14="http://schemas.microsoft.com/office/powerpoint/2010/main" val="282646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Quality Learning</a:t>
            </a:r>
          </a:p>
        </p:txBody>
      </p:sp>
      <p:sp>
        <p:nvSpPr>
          <p:cNvPr id="4" name="Content Placeholder 3"/>
          <p:cNvSpPr>
            <a:spLocks noGrp="1"/>
          </p:cNvSpPr>
          <p:nvPr>
            <p:ph idx="1"/>
          </p:nvPr>
        </p:nvSpPr>
        <p:spPr>
          <a:xfrm>
            <a:off x="132911" y="2151949"/>
            <a:ext cx="11763081" cy="4495036"/>
          </a:xfrm>
        </p:spPr>
        <p:txBody>
          <a:bodyPr>
            <a:normAutofit/>
          </a:bodyPr>
          <a:lstStyle/>
          <a:p>
            <a:r>
              <a:rPr lang="en-GB" dirty="0"/>
              <a:t>Pupils should  be consistently showing high levels of presentation across all subjects.</a:t>
            </a:r>
          </a:p>
          <a:p>
            <a:r>
              <a:rPr lang="en-GB" dirty="0"/>
              <a:t>Good learning behaviours such as active listening, answering questions, joining in and staying focused at tables will be rewarded through stickers and team points.  The team with the highest number of points earns 5 </a:t>
            </a:r>
            <a:r>
              <a:rPr lang="en-GB" dirty="0" err="1"/>
              <a:t>mins</a:t>
            </a:r>
            <a:r>
              <a:rPr lang="en-GB" dirty="0"/>
              <a:t> extra play on a Friday. </a:t>
            </a:r>
          </a:p>
          <a:p>
            <a:r>
              <a:rPr lang="en-GB" dirty="0"/>
              <a:t>I want the children to be ok with making mistakes!  Children should understand that mistakes are part of learning and they should be encouraged to challenge themselves.  Hopefully the Year 4’s will have a Growth </a:t>
            </a:r>
            <a:r>
              <a:rPr lang="en-GB" dirty="0" err="1"/>
              <a:t>Mindset</a:t>
            </a:r>
            <a:r>
              <a:rPr lang="en-GB" dirty="0"/>
              <a:t> and think, this looks challenging but I’m going to try my best.  </a:t>
            </a:r>
          </a:p>
          <a:p>
            <a:r>
              <a:rPr lang="en-GB" dirty="0"/>
              <a:t>Whole Class Reading and vocabulary work should have a positive impact on the pupils vocabulary in their independent writing.  Pupils will be building on what they learnt in Year 3 and taking their work to the next level.</a:t>
            </a:r>
          </a:p>
          <a:p>
            <a:r>
              <a:rPr lang="en-GB" dirty="0"/>
              <a:t>Times Tables- Please practise these with your children!  In Year 4,there is a statutory National Assessment for Times Tables.  This is done online in school during the summer term and is out of 35.  The pass mark is usually around 33 so they’re really aiming for full marks.  The pace of the test is very fast so having quick recall of their tables up to 12 x 12 is vital. </a:t>
            </a:r>
          </a:p>
        </p:txBody>
      </p:sp>
    </p:spTree>
    <p:extLst>
      <p:ext uri="{BB962C8B-B14F-4D97-AF65-F5344CB8AC3E}">
        <p14:creationId xmlns:p14="http://schemas.microsoft.com/office/powerpoint/2010/main" val="2457320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a:t>
            </a:r>
          </a:p>
        </p:txBody>
      </p:sp>
      <p:sp>
        <p:nvSpPr>
          <p:cNvPr id="4" name="TextBox 3"/>
          <p:cNvSpPr txBox="1"/>
          <p:nvPr/>
        </p:nvSpPr>
        <p:spPr>
          <a:xfrm>
            <a:off x="87923" y="2127738"/>
            <a:ext cx="10884877" cy="4462760"/>
          </a:xfrm>
          <a:prstGeom prst="rect">
            <a:avLst/>
          </a:prstGeom>
          <a:noFill/>
        </p:spPr>
        <p:txBody>
          <a:bodyPr wrap="square" rtlCol="0">
            <a:spAutoFit/>
          </a:bodyPr>
          <a:lstStyle/>
          <a:p>
            <a:pPr marL="285750" indent="-285750">
              <a:buFont typeface="Arial" panose="020B0604020202020204" pitchFamily="34" charset="0"/>
              <a:buChar char="•"/>
            </a:pPr>
            <a:r>
              <a:rPr lang="en-GB" sz="2000" dirty="0"/>
              <a:t>My Maths- On a Thursday I will update the </a:t>
            </a:r>
            <a:r>
              <a:rPr lang="en-GB" sz="2000" dirty="0" err="1"/>
              <a:t>MyMaths</a:t>
            </a:r>
            <a:r>
              <a:rPr lang="en-GB" sz="2000" dirty="0"/>
              <a:t>.  If there is not one for a particular week then focus on learning times tables.</a:t>
            </a:r>
          </a:p>
          <a:p>
            <a:pPr marL="285750" indent="-285750">
              <a:buFont typeface="Arial" panose="020B0604020202020204" pitchFamily="34" charset="0"/>
              <a:buChar char="•"/>
            </a:pPr>
            <a:r>
              <a:rPr lang="en-GB" sz="2000" dirty="0"/>
              <a:t>Times Tables Practice through TT </a:t>
            </a:r>
            <a:r>
              <a:rPr lang="en-GB" sz="2000" dirty="0" err="1"/>
              <a:t>Rockstars</a:t>
            </a:r>
            <a:r>
              <a:rPr lang="en-GB" sz="2000" dirty="0"/>
              <a:t> and Hit the button. Hit the button can be found via a google search.  Pupils should know their login details for TT </a:t>
            </a:r>
            <a:r>
              <a:rPr lang="en-GB" sz="2000" dirty="0" err="1"/>
              <a:t>Rockstars</a:t>
            </a:r>
            <a:r>
              <a:rPr lang="en-GB" sz="2000" dirty="0"/>
              <a:t> but I can print them if they have </a:t>
            </a:r>
            <a:r>
              <a:rPr lang="en-GB" sz="2000" dirty="0" err="1"/>
              <a:t>forgotton</a:t>
            </a:r>
            <a:r>
              <a:rPr lang="en-GB" sz="2000" dirty="0"/>
              <a:t> them.</a:t>
            </a:r>
          </a:p>
          <a:p>
            <a:pPr marL="285750" indent="-285750">
              <a:buFont typeface="Arial" panose="020B0604020202020204" pitchFamily="34" charset="0"/>
              <a:buChar char="•"/>
            </a:pPr>
            <a:r>
              <a:rPr lang="en-GB" sz="2000" dirty="0"/>
              <a:t>Homework Projects are once a term based on topic work.  How these are presented should vary between each term so that they are practising a range of skills.  One term could be an Art based project, then an ICT </a:t>
            </a:r>
            <a:r>
              <a:rPr lang="en-GB" sz="2000" dirty="0" err="1"/>
              <a:t>Powerpoint</a:t>
            </a:r>
            <a:r>
              <a:rPr lang="en-GB" sz="2000" dirty="0"/>
              <a:t>, then a poster etc.</a:t>
            </a:r>
          </a:p>
          <a:p>
            <a:pPr marL="285750" indent="-285750">
              <a:buFont typeface="Arial" panose="020B0604020202020204" pitchFamily="34" charset="0"/>
              <a:buChar char="•"/>
            </a:pPr>
            <a:r>
              <a:rPr lang="en-GB" sz="2000" dirty="0"/>
              <a:t>Reading- Should happen daily. This is monitored using accelerated reader.  Pupils also record their reading in their green reading diary.</a:t>
            </a:r>
          </a:p>
          <a:p>
            <a:pPr marL="285750" indent="-285750">
              <a:buFont typeface="Arial" panose="020B0604020202020204" pitchFamily="34" charset="0"/>
              <a:buChar char="•"/>
            </a:pPr>
            <a:r>
              <a:rPr lang="en-GB" sz="2000" dirty="0"/>
              <a:t>Spellings- Pupils should play Spelling Shed to reinforce the spelling rule for each week.  If they do not have a computer they can use one in school in the morning to catch up.</a:t>
            </a:r>
          </a:p>
          <a:p>
            <a:pPr marL="285750"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2133631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General Reminders</a:t>
            </a:r>
          </a:p>
        </p:txBody>
      </p:sp>
      <p:sp>
        <p:nvSpPr>
          <p:cNvPr id="5" name="Content Placeholder 4"/>
          <p:cNvSpPr>
            <a:spLocks noGrp="1"/>
          </p:cNvSpPr>
          <p:nvPr>
            <p:ph idx="1"/>
          </p:nvPr>
        </p:nvSpPr>
        <p:spPr>
          <a:xfrm>
            <a:off x="165569" y="2078596"/>
            <a:ext cx="11852259" cy="4609587"/>
          </a:xfrm>
        </p:spPr>
        <p:txBody>
          <a:bodyPr>
            <a:normAutofit/>
          </a:bodyPr>
          <a:lstStyle/>
          <a:p>
            <a:pPr>
              <a:spcBef>
                <a:spcPct val="50000"/>
              </a:spcBef>
              <a:buNone/>
            </a:pPr>
            <a:r>
              <a:rPr lang="en-GB" altLang="en-US" b="1" dirty="0">
                <a:latin typeface="AbcTeacher" pitchFamily="2" charset="0"/>
              </a:rPr>
              <a:t>Uniform – KS2 </a:t>
            </a:r>
            <a:r>
              <a:rPr lang="en-GB" altLang="en-US" dirty="0">
                <a:latin typeface="AbcTeacher" pitchFamily="2" charset="0"/>
              </a:rPr>
              <a:t>pupils should be role models to the younger children. Please ensure they look smart when entering and leaving school (shirts tucked in, collars done up etc.). </a:t>
            </a:r>
          </a:p>
          <a:p>
            <a:pPr>
              <a:spcBef>
                <a:spcPct val="50000"/>
              </a:spcBef>
              <a:buNone/>
            </a:pPr>
            <a:r>
              <a:rPr lang="en-GB" altLang="en-US" b="1" dirty="0">
                <a:latin typeface="AbcTeacher" pitchFamily="2" charset="0"/>
              </a:rPr>
              <a:t>All</a:t>
            </a:r>
            <a:r>
              <a:rPr lang="en-GB" altLang="en-US" dirty="0">
                <a:latin typeface="AbcTeacher" pitchFamily="2" charset="0"/>
              </a:rPr>
              <a:t> children must wear their hair up if it is longer than shoulder length.</a:t>
            </a:r>
          </a:p>
          <a:p>
            <a:pPr>
              <a:spcBef>
                <a:spcPct val="50000"/>
              </a:spcBef>
              <a:buNone/>
            </a:pPr>
            <a:r>
              <a:rPr lang="en-GB" altLang="en-US" b="1" dirty="0">
                <a:latin typeface="AbcTeacher" pitchFamily="2" charset="0"/>
              </a:rPr>
              <a:t>Names in clothes – </a:t>
            </a:r>
            <a:r>
              <a:rPr lang="en-GB" altLang="en-US" dirty="0">
                <a:latin typeface="AbcTeacher" pitchFamily="2" charset="0"/>
              </a:rPr>
              <a:t>Please ensure that your parents have named ALL of your uniform. </a:t>
            </a:r>
          </a:p>
          <a:p>
            <a:pPr>
              <a:spcBef>
                <a:spcPct val="50000"/>
              </a:spcBef>
              <a:buNone/>
            </a:pPr>
            <a:r>
              <a:rPr lang="en-GB" altLang="en-US" b="1" dirty="0">
                <a:latin typeface="AbcTeacher" pitchFamily="2" charset="0"/>
              </a:rPr>
              <a:t>Arrive on time – </a:t>
            </a:r>
            <a:r>
              <a:rPr lang="en-GB" altLang="en-US" dirty="0">
                <a:latin typeface="AbcTeacher" pitchFamily="2" charset="0"/>
              </a:rPr>
              <a:t>Please note the school day starts at 8.35, learning begins from that time so please ensure pupils are in school on time. </a:t>
            </a:r>
          </a:p>
          <a:p>
            <a:pPr>
              <a:spcBef>
                <a:spcPct val="50000"/>
              </a:spcBef>
              <a:buNone/>
            </a:pPr>
            <a:r>
              <a:rPr lang="en-GB" altLang="en-US" b="1" dirty="0">
                <a:latin typeface="AbcTeacher" pitchFamily="2" charset="0"/>
              </a:rPr>
              <a:t>Home time – </a:t>
            </a:r>
            <a:r>
              <a:rPr lang="en-GB" altLang="en-US" dirty="0">
                <a:latin typeface="AbcTeacher" pitchFamily="2" charset="0"/>
              </a:rPr>
              <a:t>Pupils will be taken out the playground as normal, parents: please arrive promptly to collect by 3.15. </a:t>
            </a:r>
          </a:p>
          <a:p>
            <a:pPr>
              <a:spcBef>
                <a:spcPct val="50000"/>
              </a:spcBef>
              <a:buNone/>
            </a:pPr>
            <a:r>
              <a:rPr lang="en-GB" altLang="en-US" b="1" dirty="0">
                <a:latin typeface="AbcTeacher" pitchFamily="2" charset="0"/>
              </a:rPr>
              <a:t>Appointments – </a:t>
            </a:r>
            <a:r>
              <a:rPr lang="en-GB" altLang="en-US" dirty="0">
                <a:latin typeface="AbcTeacher" pitchFamily="2" charset="0"/>
              </a:rPr>
              <a:t>Feel free to approach me in the playground with any queries or questions. If you feel you would prefer more privacy or if it is to discuss something in more detail then please make an appointment via the office and I will be more than happy to help.  </a:t>
            </a:r>
          </a:p>
        </p:txBody>
      </p:sp>
    </p:spTree>
    <p:extLst>
      <p:ext uri="{BB962C8B-B14F-4D97-AF65-F5344CB8AC3E}">
        <p14:creationId xmlns:p14="http://schemas.microsoft.com/office/powerpoint/2010/main" val="2531619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sp>
        <p:nvSpPr>
          <p:cNvPr id="5" name="Content Placeholder 4"/>
          <p:cNvSpPr>
            <a:spLocks noGrp="1"/>
          </p:cNvSpPr>
          <p:nvPr>
            <p:ph idx="1"/>
          </p:nvPr>
        </p:nvSpPr>
        <p:spPr>
          <a:xfrm>
            <a:off x="165569" y="2078596"/>
            <a:ext cx="11852259" cy="4609587"/>
          </a:xfrm>
        </p:spPr>
        <p:txBody>
          <a:bodyPr>
            <a:normAutofit/>
          </a:bodyPr>
          <a:lstStyle/>
          <a:p>
            <a:pPr algn="ctr">
              <a:spcBef>
                <a:spcPct val="50000"/>
              </a:spcBef>
              <a:buNone/>
            </a:pPr>
            <a:r>
              <a:rPr lang="en-GB" altLang="en-US" sz="4000" b="1" dirty="0">
                <a:latin typeface="AbcTeacher" pitchFamily="2" charset="0"/>
              </a:rPr>
              <a:t>Any questions?</a:t>
            </a:r>
          </a:p>
          <a:p>
            <a:pPr algn="ctr">
              <a:spcBef>
                <a:spcPct val="50000"/>
              </a:spcBef>
              <a:buNone/>
            </a:pPr>
            <a:endParaRPr lang="en-GB" altLang="en-US" sz="4000" dirty="0">
              <a:latin typeface="AbcTeacher" pitchFamily="2" charset="0"/>
            </a:endParaRPr>
          </a:p>
        </p:txBody>
      </p:sp>
    </p:spTree>
    <p:extLst>
      <p:ext uri="{BB962C8B-B14F-4D97-AF65-F5344CB8AC3E}">
        <p14:creationId xmlns:p14="http://schemas.microsoft.com/office/powerpoint/2010/main" val="10385577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TM03457503[[fn=Quotable]]</Template>
  <TotalTime>293</TotalTime>
  <Words>804</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AbcTeacher</vt:lpstr>
      <vt:lpstr>Arial</vt:lpstr>
      <vt:lpstr>Century Gothic</vt:lpstr>
      <vt:lpstr>Wingdings 2</vt:lpstr>
      <vt:lpstr>Quotable</vt:lpstr>
      <vt:lpstr>Welcome to Year 4</vt:lpstr>
      <vt:lpstr>The Adults</vt:lpstr>
      <vt:lpstr>Our Expectations</vt:lpstr>
      <vt:lpstr>Quality Learning</vt:lpstr>
      <vt:lpstr>Homework</vt:lpstr>
      <vt:lpstr>General Reminders</vt:lpstr>
      <vt:lpstr>Questions</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5</dc:title>
  <dc:creator>Natasha Norris</dc:creator>
  <cp:lastModifiedBy>Miss S Patterson</cp:lastModifiedBy>
  <cp:revision>45</cp:revision>
  <dcterms:created xsi:type="dcterms:W3CDTF">2020-08-26T11:51:45Z</dcterms:created>
  <dcterms:modified xsi:type="dcterms:W3CDTF">2025-03-02T18:50:41Z</dcterms:modified>
</cp:coreProperties>
</file>